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307" r:id="rId3"/>
    <p:sldId id="308" r:id="rId4"/>
    <p:sldId id="309" r:id="rId5"/>
    <p:sldId id="310" r:id="rId6"/>
    <p:sldId id="311" r:id="rId7"/>
    <p:sldId id="314" r:id="rId8"/>
    <p:sldId id="313" r:id="rId9"/>
    <p:sldId id="264" r:id="rId10"/>
    <p:sldId id="265" r:id="rId11"/>
    <p:sldId id="266" r:id="rId12"/>
    <p:sldId id="315" r:id="rId13"/>
    <p:sldId id="284" r:id="rId14"/>
    <p:sldId id="285" r:id="rId15"/>
    <p:sldId id="286" r:id="rId16"/>
    <p:sldId id="316" r:id="rId17"/>
    <p:sldId id="301" r:id="rId18"/>
    <p:sldId id="287" r:id="rId19"/>
    <p:sldId id="262" r:id="rId20"/>
    <p:sldId id="263" r:id="rId21"/>
    <p:sldId id="268" r:id="rId22"/>
    <p:sldId id="269" r:id="rId23"/>
    <p:sldId id="270" r:id="rId24"/>
    <p:sldId id="3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245DA"/>
    <a:srgbClr val="DDD203"/>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p:restoredTop sz="91346"/>
  </p:normalViewPr>
  <p:slideViewPr>
    <p:cSldViewPr snapToGrid="0" snapToObjects="1">
      <p:cViewPr>
        <p:scale>
          <a:sx n="114" d="100"/>
          <a:sy n="114" d="100"/>
        </p:scale>
        <p:origin x="18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image" Target="../media/image15.emf"/><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0.emf"/><Relationship Id="rId4" Type="http://schemas.openxmlformats.org/officeDocument/2006/relationships/image" Target="../media/image10.emf"/><Relationship Id="rId9"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15.emf"/><Relationship Id="rId3" Type="http://schemas.openxmlformats.org/officeDocument/2006/relationships/image" Target="../media/image18.emf"/><Relationship Id="rId7" Type="http://schemas.openxmlformats.org/officeDocument/2006/relationships/image" Target="../media/image22.emf"/><Relationship Id="rId12" Type="http://schemas.openxmlformats.org/officeDocument/2006/relationships/image" Target="../media/image27.emf"/><Relationship Id="rId2" Type="http://schemas.openxmlformats.org/officeDocument/2006/relationships/image" Target="../media/image10.emf"/><Relationship Id="rId1" Type="http://schemas.openxmlformats.org/officeDocument/2006/relationships/image" Target="../media/image9.emf"/><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12.emf"/><Relationship Id="rId10" Type="http://schemas.openxmlformats.org/officeDocument/2006/relationships/image" Target="../media/image25.emf"/><Relationship Id="rId4" Type="http://schemas.openxmlformats.org/officeDocument/2006/relationships/image" Target="../media/image11.emf"/><Relationship Id="rId9"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0.emf"/><Relationship Id="rId1" Type="http://schemas.openxmlformats.org/officeDocument/2006/relationships/image" Target="../media/image9.emf"/><Relationship Id="rId5" Type="http://schemas.openxmlformats.org/officeDocument/2006/relationships/image" Target="../media/image30.emf"/><Relationship Id="rId4"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EE9532C7-078B-E442-9841-395225D9309F}" type="slidenum">
              <a:rPr lang="en-US" sz="1200"/>
              <a:pPr eaLnBrk="1" hangingPunct="1"/>
              <a:t>2</a:t>
            </a:fld>
            <a:endParaRPr lang="en-US" sz="1200" dirty="0"/>
          </a:p>
        </p:txBody>
      </p:sp>
      <p:sp>
        <p:nvSpPr>
          <p:cNvPr id="16386" name="Rectangle 1"/>
          <p:cNvSpPr>
            <a:spLocks noGrp="1" noRot="1" noChangeAspect="1" noChangeArrowheads="1"/>
          </p:cNvSpPr>
          <p:nvPr>
            <p:ph type="sldImg"/>
          </p:nvPr>
        </p:nvSpPr>
        <p:spPr>
          <a:solidFill>
            <a:srgbClr val="FFFFFF"/>
          </a:solidFill>
          <a:ln/>
        </p:spPr>
      </p:sp>
      <p:sp>
        <p:nvSpPr>
          <p:cNvPr id="16387"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249932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2FCF84A-5A41-6F43-AA2B-96FB6FEF13DC}" type="slidenum">
              <a:rPr lang="en-US" sz="1200"/>
              <a:pPr eaLnBrk="1" hangingPunct="1"/>
              <a:t>3</a:t>
            </a:fld>
            <a:endParaRPr lang="en-US" sz="1200" dirty="0"/>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59790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4894AD4B-9725-374E-B1BE-10568B6E2851}" type="slidenum">
              <a:rPr lang="en-US" sz="1200"/>
              <a:pPr eaLnBrk="1" hangingPunct="1"/>
              <a:t>4</a:t>
            </a:fld>
            <a:endParaRPr lang="en-US" sz="1200" dirty="0"/>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276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D417BCC1-4327-A943-B30D-CC3D5F776B93}" type="slidenum">
              <a:rPr lang="en-US" sz="1200"/>
              <a:pPr eaLnBrk="1" hangingPunct="1"/>
              <a:t>5</a:t>
            </a:fld>
            <a:endParaRPr lang="en-US" sz="1200" dirty="0"/>
          </a:p>
        </p:txBody>
      </p:sp>
      <p:sp>
        <p:nvSpPr>
          <p:cNvPr id="22530" name="Rectangle 2"/>
          <p:cNvSpPr>
            <a:spLocks noGrp="1" noRot="1" noChangeAspect="1" noChangeArrowheads="1"/>
          </p:cNvSpPr>
          <p:nvPr>
            <p:ph type="sldImg"/>
          </p:nvPr>
        </p:nvSpPr>
        <p:spPr>
          <a:solidFill>
            <a:srgbClr val="FFFFFF"/>
          </a:solidFill>
          <a:ln/>
        </p:spPr>
      </p:sp>
      <p:sp>
        <p:nvSpPr>
          <p:cNvPr id="22531"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413057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01E35DA4-1F08-A843-A11C-80ABDA58CEC6}" type="slidenum">
              <a:rPr lang="en-US" sz="1200"/>
              <a:pPr eaLnBrk="1" hangingPunct="1"/>
              <a:t>6</a:t>
            </a:fld>
            <a:endParaRPr lang="en-US" sz="1200" dirty="0"/>
          </a:p>
        </p:txBody>
      </p:sp>
      <p:sp>
        <p:nvSpPr>
          <p:cNvPr id="24578" name="Rectangle 1"/>
          <p:cNvSpPr>
            <a:spLocks noGrp="1" noRot="1" noChangeAspect="1" noChangeArrowheads="1"/>
          </p:cNvSpPr>
          <p:nvPr>
            <p:ph type="sldImg"/>
          </p:nvPr>
        </p:nvSpPr>
        <p:spPr>
          <a:solidFill>
            <a:srgbClr val="FFFFFF"/>
          </a:solidFill>
          <a:ln/>
        </p:spPr>
      </p:sp>
      <p:sp>
        <p:nvSpPr>
          <p:cNvPr id="24579"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412936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7220EA95-58B5-5340-BEEB-51884583D296}" type="slidenum">
              <a:rPr lang="en-US" sz="1200"/>
              <a:pPr eaLnBrk="1" hangingPunct="1"/>
              <a:t>7</a:t>
            </a:fld>
            <a:endParaRPr lang="en-US" sz="1200" dirty="0"/>
          </a:p>
        </p:txBody>
      </p:sp>
      <p:sp>
        <p:nvSpPr>
          <p:cNvPr id="30722" name="Rectangle 1"/>
          <p:cNvSpPr>
            <a:spLocks noGrp="1" noRot="1" noChangeAspect="1" noChangeArrowheads="1"/>
          </p:cNvSpPr>
          <p:nvPr>
            <p:ph type="sldImg"/>
          </p:nvPr>
        </p:nvSpPr>
        <p:spPr>
          <a:solidFill>
            <a:srgbClr val="FFFFFF"/>
          </a:solidFill>
          <a:ln/>
        </p:spPr>
      </p:sp>
      <p:sp>
        <p:nvSpPr>
          <p:cNvPr id="30723"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343853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F2DECF60-99E9-524A-9BB2-48D4FE173CEF}" type="slidenum">
              <a:rPr lang="en-US" sz="1200"/>
              <a:pPr eaLnBrk="1" hangingPunct="1"/>
              <a:t>8</a:t>
            </a:fld>
            <a:endParaRPr lang="en-US" sz="1200" dirty="0"/>
          </a:p>
        </p:txBody>
      </p:sp>
      <p:sp>
        <p:nvSpPr>
          <p:cNvPr id="28674" name="Rectangle 1"/>
          <p:cNvSpPr>
            <a:spLocks noGrp="1" noRot="1" noChangeAspect="1" noChangeArrowheads="1"/>
          </p:cNvSpPr>
          <p:nvPr>
            <p:ph type="sldImg"/>
          </p:nvPr>
        </p:nvSpPr>
        <p:spPr>
          <a:solidFill>
            <a:srgbClr val="FFFFFF"/>
          </a:solidFill>
          <a:ln/>
        </p:spPr>
      </p:sp>
      <p:sp>
        <p:nvSpPr>
          <p:cNvPr id="2867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307577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ple Chancery" panose="03020702040506060504" pitchFamily="66" charset="-79"/>
                <a:cs typeface="Apple Chancery" panose="03020702040506060504" pitchFamily="66" charset="-79"/>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76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34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86255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Lst>
  <p:txStyles>
    <p:title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3.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0.emf"/><Relationship Id="rId11" Type="http://schemas.openxmlformats.org/officeDocument/2006/relationships/image" Target="../media/image12.emf"/><Relationship Id="rId5" Type="http://schemas.openxmlformats.org/officeDocument/2006/relationships/oleObject" Target="../embeddings/oleObject3.bin"/><Relationship Id="rId15" Type="http://schemas.openxmlformats.org/officeDocument/2006/relationships/image" Target="../media/image14.emf"/><Relationship Id="rId10" Type="http://schemas.openxmlformats.org/officeDocument/2006/relationships/oleObject" Target="../embeddings/oleObject6.bin"/><Relationship Id="rId4" Type="http://schemas.openxmlformats.org/officeDocument/2006/relationships/image" Target="../media/image9.emf"/><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14.bin"/><Relationship Id="rId18" Type="http://schemas.openxmlformats.org/officeDocument/2006/relationships/oleObject" Target="../embeddings/oleObject17.bin"/><Relationship Id="rId3" Type="http://schemas.openxmlformats.org/officeDocument/2006/relationships/oleObject" Target="../embeddings/oleObject9.bin"/><Relationship Id="rId21" Type="http://schemas.openxmlformats.org/officeDocument/2006/relationships/image" Target="../media/image19.emf"/><Relationship Id="rId7" Type="http://schemas.openxmlformats.org/officeDocument/2006/relationships/oleObject" Target="../embeddings/oleObject11.bin"/><Relationship Id="rId12" Type="http://schemas.openxmlformats.org/officeDocument/2006/relationships/image" Target="../media/image17.emf"/><Relationship Id="rId17" Type="http://schemas.openxmlformats.org/officeDocument/2006/relationships/oleObject" Target="../embeddings/oleObject16.bin"/><Relationship Id="rId2" Type="http://schemas.openxmlformats.org/officeDocument/2006/relationships/slideLayout" Target="../slideLayouts/slideLayout3.xml"/><Relationship Id="rId16" Type="http://schemas.openxmlformats.org/officeDocument/2006/relationships/image" Target="../media/image11.emf"/><Relationship Id="rId20" Type="http://schemas.openxmlformats.org/officeDocument/2006/relationships/oleObject" Target="../embeddings/oleObject18.bin"/><Relationship Id="rId1" Type="http://schemas.openxmlformats.org/officeDocument/2006/relationships/vmlDrawing" Target="../drawings/vmlDrawing3.vml"/><Relationship Id="rId6" Type="http://schemas.openxmlformats.org/officeDocument/2006/relationships/image" Target="../media/image16.emf"/><Relationship Id="rId11" Type="http://schemas.openxmlformats.org/officeDocument/2006/relationships/oleObject" Target="../embeddings/oleObject13.bin"/><Relationship Id="rId24" Type="http://schemas.openxmlformats.org/officeDocument/2006/relationships/image" Target="../media/image20.emf"/><Relationship Id="rId5" Type="http://schemas.openxmlformats.org/officeDocument/2006/relationships/oleObject" Target="../embeddings/oleObject10.bin"/><Relationship Id="rId15" Type="http://schemas.openxmlformats.org/officeDocument/2006/relationships/oleObject" Target="../embeddings/oleObject15.bin"/><Relationship Id="rId23" Type="http://schemas.openxmlformats.org/officeDocument/2006/relationships/oleObject" Target="../embeddings/oleObject20.bin"/><Relationship Id="rId10" Type="http://schemas.openxmlformats.org/officeDocument/2006/relationships/image" Target="../media/image10.emf"/><Relationship Id="rId19" Type="http://schemas.openxmlformats.org/officeDocument/2006/relationships/image" Target="../media/image12.emf"/><Relationship Id="rId4" Type="http://schemas.openxmlformats.org/officeDocument/2006/relationships/image" Target="../media/image15.emf"/><Relationship Id="rId9" Type="http://schemas.openxmlformats.org/officeDocument/2006/relationships/oleObject" Target="../embeddings/oleObject12.bin"/><Relationship Id="rId14" Type="http://schemas.openxmlformats.org/officeDocument/2006/relationships/image" Target="../media/image18.emf"/><Relationship Id="rId22" Type="http://schemas.openxmlformats.org/officeDocument/2006/relationships/oleObject" Target="../embeddings/oleObject19.bin"/></Relationships>
</file>

<file path=ppt/slides/_rels/slide14.xml.rels><?xml version="1.0" encoding="UTF-8" standalone="yes"?>
<Relationships xmlns="http://schemas.openxmlformats.org/package/2006/relationships"><Relationship Id="rId13" Type="http://schemas.openxmlformats.org/officeDocument/2006/relationships/image" Target="../media/image12.emf"/><Relationship Id="rId18" Type="http://schemas.openxmlformats.org/officeDocument/2006/relationships/oleObject" Target="../embeddings/oleObject31.bin"/><Relationship Id="rId26" Type="http://schemas.openxmlformats.org/officeDocument/2006/relationships/oleObject" Target="../embeddings/oleObject35.bin"/><Relationship Id="rId3" Type="http://schemas.openxmlformats.org/officeDocument/2006/relationships/oleObject" Target="../embeddings/oleObject21.bin"/><Relationship Id="rId21" Type="http://schemas.openxmlformats.org/officeDocument/2006/relationships/image" Target="../media/image22.emf"/><Relationship Id="rId34" Type="http://schemas.openxmlformats.org/officeDocument/2006/relationships/oleObject" Target="../embeddings/oleObject39.bin"/><Relationship Id="rId7" Type="http://schemas.openxmlformats.org/officeDocument/2006/relationships/oleObject" Target="../embeddings/oleObject23.bin"/><Relationship Id="rId12" Type="http://schemas.openxmlformats.org/officeDocument/2006/relationships/oleObject" Target="../embeddings/oleObject26.bin"/><Relationship Id="rId17" Type="http://schemas.openxmlformats.org/officeDocument/2006/relationships/oleObject" Target="../embeddings/oleObject30.bin"/><Relationship Id="rId25" Type="http://schemas.openxmlformats.org/officeDocument/2006/relationships/image" Target="../media/image24.emf"/><Relationship Id="rId33" Type="http://schemas.openxmlformats.org/officeDocument/2006/relationships/image" Target="../media/image15.emf"/><Relationship Id="rId2" Type="http://schemas.openxmlformats.org/officeDocument/2006/relationships/slideLayout" Target="../slideLayouts/slideLayout3.xml"/><Relationship Id="rId16" Type="http://schemas.openxmlformats.org/officeDocument/2006/relationships/oleObject" Target="../embeddings/oleObject29.bin"/><Relationship Id="rId20" Type="http://schemas.openxmlformats.org/officeDocument/2006/relationships/oleObject" Target="../embeddings/oleObject32.bin"/><Relationship Id="rId29" Type="http://schemas.openxmlformats.org/officeDocument/2006/relationships/image" Target="../media/image26.emf"/><Relationship Id="rId1" Type="http://schemas.openxmlformats.org/officeDocument/2006/relationships/vmlDrawing" Target="../drawings/vmlDrawing4.vml"/><Relationship Id="rId6" Type="http://schemas.openxmlformats.org/officeDocument/2006/relationships/image" Target="../media/image10.emf"/><Relationship Id="rId11" Type="http://schemas.openxmlformats.org/officeDocument/2006/relationships/oleObject" Target="../embeddings/oleObject25.bin"/><Relationship Id="rId24" Type="http://schemas.openxmlformats.org/officeDocument/2006/relationships/oleObject" Target="../embeddings/oleObject34.bin"/><Relationship Id="rId32" Type="http://schemas.openxmlformats.org/officeDocument/2006/relationships/oleObject" Target="../embeddings/oleObject38.bin"/><Relationship Id="rId5" Type="http://schemas.openxmlformats.org/officeDocument/2006/relationships/oleObject" Target="../embeddings/oleObject22.bin"/><Relationship Id="rId15" Type="http://schemas.openxmlformats.org/officeDocument/2006/relationships/oleObject" Target="../embeddings/oleObject28.bin"/><Relationship Id="rId23" Type="http://schemas.openxmlformats.org/officeDocument/2006/relationships/image" Target="../media/image23.emf"/><Relationship Id="rId28" Type="http://schemas.openxmlformats.org/officeDocument/2006/relationships/oleObject" Target="../embeddings/oleObject36.bin"/><Relationship Id="rId10" Type="http://schemas.openxmlformats.org/officeDocument/2006/relationships/image" Target="../media/image11.emf"/><Relationship Id="rId19" Type="http://schemas.openxmlformats.org/officeDocument/2006/relationships/image" Target="../media/image21.emf"/><Relationship Id="rId31" Type="http://schemas.openxmlformats.org/officeDocument/2006/relationships/image" Target="../media/image27.emf"/><Relationship Id="rId4" Type="http://schemas.openxmlformats.org/officeDocument/2006/relationships/image" Target="../media/image9.emf"/><Relationship Id="rId9" Type="http://schemas.openxmlformats.org/officeDocument/2006/relationships/oleObject" Target="../embeddings/oleObject24.bin"/><Relationship Id="rId14" Type="http://schemas.openxmlformats.org/officeDocument/2006/relationships/oleObject" Target="../embeddings/oleObject27.bin"/><Relationship Id="rId22" Type="http://schemas.openxmlformats.org/officeDocument/2006/relationships/oleObject" Target="../embeddings/oleObject33.bin"/><Relationship Id="rId27" Type="http://schemas.openxmlformats.org/officeDocument/2006/relationships/image" Target="../media/image25.emf"/><Relationship Id="rId30" Type="http://schemas.openxmlformats.org/officeDocument/2006/relationships/oleObject" Target="../embeddings/oleObject37.bin"/><Relationship Id="rId8" Type="http://schemas.openxmlformats.org/officeDocument/2006/relationships/image" Target="../media/image18.emf"/></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oleObject" Target="../embeddings/oleObject45.bin"/><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30.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10.e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29.emf"/><Relationship Id="rId4" Type="http://schemas.openxmlformats.org/officeDocument/2006/relationships/image" Target="../media/image9.emf"/><Relationship Id="rId9" Type="http://schemas.openxmlformats.org/officeDocument/2006/relationships/oleObject" Target="../embeddings/oleObject43.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34.emf"/><Relationship Id="rId5" Type="http://schemas.openxmlformats.org/officeDocument/2006/relationships/oleObject" Target="../embeddings/oleObject47.bin"/><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36.png"/><Relationship Id="rId4" Type="http://schemas.openxmlformats.org/officeDocument/2006/relationships/hyperlink" Target="https://youtu.be/zqYHaulHzL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65391"/>
            <a:ext cx="9144000" cy="707886"/>
          </a:xfrm>
          <a:prstGeom prst="rect">
            <a:avLst/>
          </a:prstGeom>
          <a:noFill/>
        </p:spPr>
        <p:txBody>
          <a:bodyPr wrap="square" rtlCol="0">
            <a:spAutoFit/>
          </a:bodyPr>
          <a:lstStyle/>
          <a:p>
            <a:pPr algn="ctr"/>
            <a:r>
              <a:rPr lang="en-US" sz="4000" dirty="0">
                <a:solidFill>
                  <a:srgbClr val="FF0000"/>
                </a:solidFill>
                <a:latin typeface="Apple Chancery"/>
                <a:cs typeface="Apple Chancery"/>
              </a:rPr>
              <a:t>Center Seeking Forces: </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766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4098609" y="2059145"/>
            <a:ext cx="1365530" cy="1251269"/>
            <a:chOff x="4554969" y="2111375"/>
            <a:chExt cx="1934731" cy="1773238"/>
          </a:xfrm>
        </p:grpSpPr>
        <p:sp>
          <p:nvSpPr>
            <p:cNvPr id="5" name="Rectangle 19"/>
            <p:cNvSpPr>
              <a:spLocks noChangeArrowheads="1"/>
            </p:cNvSpPr>
            <p:nvPr/>
          </p:nvSpPr>
          <p:spPr bwMode="auto">
            <a:xfrm rot="18240000" flipH="1">
              <a:off x="4699000" y="2093913"/>
              <a:ext cx="1701800" cy="1879600"/>
            </a:xfrm>
            <a:prstGeom prst="rect">
              <a:avLst/>
            </a:prstGeom>
            <a:solidFill>
              <a:schemeClr val="accent1"/>
            </a:solidFill>
            <a:ln w="25400">
              <a:solidFill>
                <a:schemeClr val="tx1"/>
              </a:solidFill>
              <a:miter lim="800000"/>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6" name="AutoShape 20"/>
            <p:cNvSpPr>
              <a:spLocks noChangeArrowheads="1"/>
            </p:cNvSpPr>
            <p:nvPr/>
          </p:nvSpPr>
          <p:spPr bwMode="auto">
            <a:xfrm rot="18240000" flipH="1">
              <a:off x="4584700" y="2797175"/>
              <a:ext cx="1676400" cy="304800"/>
            </a:xfrm>
            <a:prstGeom prst="roundRect">
              <a:avLst>
                <a:gd name="adj" fmla="val 50000"/>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nvGrpSpPr>
            <p:cNvPr id="7" name="Group 71"/>
            <p:cNvGrpSpPr>
              <a:grpSpLocks/>
            </p:cNvGrpSpPr>
            <p:nvPr/>
          </p:nvGrpSpPr>
          <p:grpSpPr bwMode="auto">
            <a:xfrm rot="-3125958">
              <a:off x="4758169" y="3024347"/>
              <a:ext cx="254000" cy="660400"/>
              <a:chOff x="6680201" y="6324600"/>
              <a:chExt cx="254000" cy="660400"/>
            </a:xfrm>
          </p:grpSpPr>
          <p:sp>
            <p:nvSpPr>
              <p:cNvPr id="8"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Oval 15"/>
              <p:cNvSpPr>
                <a:spLocks noChangeArrowheads="1"/>
              </p:cNvSpPr>
              <p:nvPr/>
            </p:nvSpPr>
            <p:spPr bwMode="auto">
              <a:xfrm flipH="1">
                <a:off x="6756401" y="6756400"/>
                <a:ext cx="114300" cy="2286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1"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3" name="Group 12"/>
          <p:cNvGrpSpPr>
            <a:grpSpLocks/>
          </p:cNvGrpSpPr>
          <p:nvPr/>
        </p:nvGrpSpPr>
        <p:grpSpPr bwMode="auto">
          <a:xfrm>
            <a:off x="4890594" y="2593484"/>
            <a:ext cx="1254630" cy="1326323"/>
            <a:chOff x="5676900" y="2868613"/>
            <a:chExt cx="1778000" cy="1879600"/>
          </a:xfrm>
        </p:grpSpPr>
        <p:sp>
          <p:nvSpPr>
            <p:cNvPr id="14" name="Rectangle 38"/>
            <p:cNvSpPr>
              <a:spLocks noChangeArrowheads="1"/>
            </p:cNvSpPr>
            <p:nvPr/>
          </p:nvSpPr>
          <p:spPr bwMode="auto">
            <a:xfrm rot="19500000" flipH="1">
              <a:off x="5753100" y="2868613"/>
              <a:ext cx="1701800" cy="1879600"/>
            </a:xfrm>
            <a:prstGeom prst="rect">
              <a:avLst/>
            </a:prstGeom>
            <a:solidFill>
              <a:schemeClr val="accent1"/>
            </a:solidFill>
            <a:ln w="25400">
              <a:solidFill>
                <a:schemeClr val="tx1"/>
              </a:solidFill>
              <a:miter lim="800000"/>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5" name="AutoShape 39"/>
            <p:cNvSpPr>
              <a:spLocks noChangeArrowheads="1"/>
            </p:cNvSpPr>
            <p:nvPr/>
          </p:nvSpPr>
          <p:spPr bwMode="auto">
            <a:xfrm rot="19500000" flipH="1">
              <a:off x="5676900" y="3532188"/>
              <a:ext cx="1676400" cy="304800"/>
            </a:xfrm>
            <a:prstGeom prst="roundRect">
              <a:avLst>
                <a:gd name="adj" fmla="val 50000"/>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6" name="Oval 42"/>
            <p:cNvSpPr>
              <a:spLocks noChangeArrowheads="1"/>
            </p:cNvSpPr>
            <p:nvPr/>
          </p:nvSpPr>
          <p:spPr bwMode="auto">
            <a:xfrm rot="19500000" flipH="1">
              <a:off x="7013688" y="3141297"/>
              <a:ext cx="139700" cy="2540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nvGrpSpPr>
            <p:cNvPr id="17" name="Group 65"/>
            <p:cNvGrpSpPr>
              <a:grpSpLocks/>
            </p:cNvGrpSpPr>
            <p:nvPr/>
          </p:nvGrpSpPr>
          <p:grpSpPr bwMode="auto">
            <a:xfrm rot="-1986434">
              <a:off x="5733060" y="3520961"/>
              <a:ext cx="254000" cy="660400"/>
              <a:chOff x="6680201" y="6324600"/>
              <a:chExt cx="254000" cy="660400"/>
            </a:xfrm>
          </p:grpSpPr>
          <p:sp>
            <p:nvSpPr>
              <p:cNvPr id="18"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Oval 15"/>
              <p:cNvSpPr>
                <a:spLocks noChangeArrowheads="1"/>
              </p:cNvSpPr>
              <p:nvPr/>
            </p:nvSpPr>
            <p:spPr bwMode="auto">
              <a:xfrm flipH="1">
                <a:off x="6756401" y="6756400"/>
                <a:ext cx="114300" cy="2286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1"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3" name="Line 1"/>
          <p:cNvSpPr>
            <a:spLocks noChangeShapeType="1"/>
          </p:cNvSpPr>
          <p:nvPr/>
        </p:nvSpPr>
        <p:spPr bwMode="auto">
          <a:xfrm flipH="1">
            <a:off x="1888444" y="4924630"/>
            <a:ext cx="1245668" cy="0"/>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sp>
        <p:nvSpPr>
          <p:cNvPr id="24" name="Line 2"/>
          <p:cNvSpPr>
            <a:spLocks noChangeShapeType="1"/>
          </p:cNvSpPr>
          <p:nvPr/>
        </p:nvSpPr>
        <p:spPr bwMode="auto">
          <a:xfrm flipH="1">
            <a:off x="3134112" y="4923510"/>
            <a:ext cx="0" cy="1291596"/>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grpSp>
        <p:nvGrpSpPr>
          <p:cNvPr id="25" name="Group 13"/>
          <p:cNvGrpSpPr>
            <a:grpSpLocks/>
          </p:cNvGrpSpPr>
          <p:nvPr/>
        </p:nvGrpSpPr>
        <p:grpSpPr bwMode="auto">
          <a:xfrm>
            <a:off x="5534712" y="4861899"/>
            <a:ext cx="1200860" cy="1326323"/>
            <a:chOff x="6589713" y="6083300"/>
            <a:chExt cx="1701800" cy="1879600"/>
          </a:xfrm>
        </p:grpSpPr>
        <p:sp>
          <p:nvSpPr>
            <p:cNvPr id="26" name="Rectangle 10"/>
            <p:cNvSpPr>
              <a:spLocks noChangeArrowheads="1"/>
            </p:cNvSpPr>
            <p:nvPr/>
          </p:nvSpPr>
          <p:spPr bwMode="auto">
            <a:xfrm flipH="1">
              <a:off x="6589713" y="6083300"/>
              <a:ext cx="1701800" cy="1879600"/>
            </a:xfrm>
            <a:prstGeom prst="rect">
              <a:avLst/>
            </a:prstGeom>
            <a:solidFill>
              <a:schemeClr val="accent1"/>
            </a:solidFill>
            <a:ln w="25400">
              <a:solidFill>
                <a:schemeClr val="tx1"/>
              </a:solidFill>
              <a:miter lim="800000"/>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7" name="AutoShape 11"/>
            <p:cNvSpPr>
              <a:spLocks noChangeArrowheads="1"/>
            </p:cNvSpPr>
            <p:nvPr/>
          </p:nvSpPr>
          <p:spPr bwMode="auto">
            <a:xfrm flipH="1">
              <a:off x="6602413" y="6718300"/>
              <a:ext cx="1676400" cy="304800"/>
            </a:xfrm>
            <a:prstGeom prst="roundRect">
              <a:avLst>
                <a:gd name="adj" fmla="val 50000"/>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8" name="Oval 14"/>
            <p:cNvSpPr>
              <a:spLocks noChangeArrowheads="1"/>
            </p:cNvSpPr>
            <p:nvPr/>
          </p:nvSpPr>
          <p:spPr bwMode="auto">
            <a:xfrm flipH="1">
              <a:off x="6985001" y="6743700"/>
              <a:ext cx="139700" cy="2540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nvGrpSpPr>
            <p:cNvPr id="29" name="Group 7"/>
            <p:cNvGrpSpPr>
              <a:grpSpLocks/>
            </p:cNvGrpSpPr>
            <p:nvPr/>
          </p:nvGrpSpPr>
          <p:grpSpPr bwMode="auto">
            <a:xfrm>
              <a:off x="6680201" y="6324600"/>
              <a:ext cx="254000" cy="660400"/>
              <a:chOff x="6680201" y="6324600"/>
              <a:chExt cx="254000" cy="660400"/>
            </a:xfrm>
          </p:grpSpPr>
          <p:sp>
            <p:nvSpPr>
              <p:cNvPr id="30"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Oval 15"/>
              <p:cNvSpPr>
                <a:spLocks noChangeArrowheads="1"/>
              </p:cNvSpPr>
              <p:nvPr/>
            </p:nvSpPr>
            <p:spPr bwMode="auto">
              <a:xfrm flipH="1">
                <a:off x="6756401" y="6756400"/>
                <a:ext cx="114300" cy="2286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33"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35" name="Group 34"/>
          <p:cNvGrpSpPr>
            <a:grpSpLocks/>
          </p:cNvGrpSpPr>
          <p:nvPr/>
        </p:nvGrpSpPr>
        <p:grpSpPr bwMode="auto">
          <a:xfrm>
            <a:off x="1484050" y="1788056"/>
            <a:ext cx="2338988" cy="1200860"/>
            <a:chOff x="849313" y="1727200"/>
            <a:chExt cx="3314700" cy="1701800"/>
          </a:xfrm>
        </p:grpSpPr>
        <p:grpSp>
          <p:nvGrpSpPr>
            <p:cNvPr id="36" name="Group 8"/>
            <p:cNvGrpSpPr>
              <a:grpSpLocks/>
            </p:cNvGrpSpPr>
            <p:nvPr/>
          </p:nvGrpSpPr>
          <p:grpSpPr bwMode="auto">
            <a:xfrm>
              <a:off x="2284413" y="1727200"/>
              <a:ext cx="1879600" cy="1701800"/>
              <a:chOff x="2284413" y="1727200"/>
              <a:chExt cx="1879600" cy="1701800"/>
            </a:xfrm>
          </p:grpSpPr>
          <p:sp>
            <p:nvSpPr>
              <p:cNvPr id="38" name="Rectangle 29"/>
              <p:cNvSpPr>
                <a:spLocks noChangeArrowheads="1"/>
              </p:cNvSpPr>
              <p:nvPr/>
            </p:nvSpPr>
            <p:spPr bwMode="auto">
              <a:xfrm rot="16200000" flipH="1">
                <a:off x="2373313" y="1638300"/>
                <a:ext cx="1701800" cy="1879600"/>
              </a:xfrm>
              <a:prstGeom prst="rect">
                <a:avLst/>
              </a:prstGeom>
              <a:solidFill>
                <a:schemeClr val="accent1"/>
              </a:solidFill>
              <a:ln w="25400">
                <a:solidFill>
                  <a:schemeClr val="tx1"/>
                </a:solidFill>
                <a:miter lim="800000"/>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39" name="AutoShape 30"/>
              <p:cNvSpPr>
                <a:spLocks noChangeArrowheads="1"/>
              </p:cNvSpPr>
              <p:nvPr/>
            </p:nvSpPr>
            <p:spPr bwMode="auto">
              <a:xfrm rot="16200000" flipH="1">
                <a:off x="2233613" y="2425700"/>
                <a:ext cx="1676400" cy="304800"/>
              </a:xfrm>
              <a:prstGeom prst="roundRect">
                <a:avLst>
                  <a:gd name="adj" fmla="val 50000"/>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0" name="Line 31"/>
              <p:cNvSpPr>
                <a:spLocks noChangeShapeType="1"/>
              </p:cNvSpPr>
              <p:nvPr/>
            </p:nvSpPr>
            <p:spPr bwMode="auto">
              <a:xfrm flipH="1">
                <a:off x="2716213" y="3098800"/>
                <a:ext cx="0" cy="2540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32"/>
              <p:cNvSpPr>
                <a:spLocks noChangeShapeType="1"/>
              </p:cNvSpPr>
              <p:nvPr/>
            </p:nvSpPr>
            <p:spPr bwMode="auto">
              <a:xfrm flipH="1">
                <a:off x="2525713" y="3213100"/>
                <a:ext cx="177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Oval 33"/>
              <p:cNvSpPr>
                <a:spLocks noChangeArrowheads="1"/>
              </p:cNvSpPr>
              <p:nvPr/>
            </p:nvSpPr>
            <p:spPr bwMode="auto">
              <a:xfrm rot="16200000" flipH="1">
                <a:off x="3001963" y="3067050"/>
                <a:ext cx="139700" cy="2540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3" name="Line 35"/>
              <p:cNvSpPr>
                <a:spLocks noChangeShapeType="1"/>
              </p:cNvSpPr>
              <p:nvPr/>
            </p:nvSpPr>
            <p:spPr bwMode="auto">
              <a:xfrm flipH="1">
                <a:off x="2722563" y="3149600"/>
                <a:ext cx="298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36"/>
              <p:cNvSpPr>
                <a:spLocks noChangeShapeType="1"/>
              </p:cNvSpPr>
              <p:nvPr/>
            </p:nvSpPr>
            <p:spPr bwMode="auto">
              <a:xfrm flipH="1">
                <a:off x="2711451" y="3249613"/>
                <a:ext cx="311150" cy="50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 name="Line 46"/>
            <p:cNvSpPr>
              <a:spLocks noChangeShapeType="1"/>
            </p:cNvSpPr>
            <p:nvPr/>
          </p:nvSpPr>
          <p:spPr bwMode="auto">
            <a:xfrm>
              <a:off x="849313" y="2565400"/>
              <a:ext cx="133350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grpSp>
        <p:nvGrpSpPr>
          <p:cNvPr id="45" name="Group 44"/>
          <p:cNvGrpSpPr>
            <a:grpSpLocks/>
          </p:cNvGrpSpPr>
          <p:nvPr/>
        </p:nvGrpSpPr>
        <p:grpSpPr bwMode="auto">
          <a:xfrm>
            <a:off x="5289387" y="3284650"/>
            <a:ext cx="1223264" cy="1326323"/>
            <a:chOff x="6242050" y="3848100"/>
            <a:chExt cx="1733550" cy="1879600"/>
          </a:xfrm>
        </p:grpSpPr>
        <p:sp>
          <p:nvSpPr>
            <p:cNvPr id="46" name="Rectangle 48"/>
            <p:cNvSpPr>
              <a:spLocks noChangeArrowheads="1"/>
            </p:cNvSpPr>
            <p:nvPr/>
          </p:nvSpPr>
          <p:spPr bwMode="auto">
            <a:xfrm rot="20580000" flipH="1">
              <a:off x="6273800" y="3848100"/>
              <a:ext cx="1701800" cy="1879600"/>
            </a:xfrm>
            <a:prstGeom prst="rect">
              <a:avLst/>
            </a:prstGeom>
            <a:solidFill>
              <a:schemeClr val="accent1"/>
            </a:solidFill>
            <a:ln w="25400">
              <a:solidFill>
                <a:schemeClr val="tx1"/>
              </a:solidFill>
              <a:miter lim="800000"/>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7" name="AutoShape 49"/>
            <p:cNvSpPr>
              <a:spLocks noChangeArrowheads="1"/>
            </p:cNvSpPr>
            <p:nvPr/>
          </p:nvSpPr>
          <p:spPr bwMode="auto">
            <a:xfrm rot="20580000" flipH="1">
              <a:off x="6242050" y="4489450"/>
              <a:ext cx="1676400" cy="304800"/>
            </a:xfrm>
            <a:prstGeom prst="roundRect">
              <a:avLst>
                <a:gd name="adj" fmla="val 50000"/>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8" name="Oval 52"/>
            <p:cNvSpPr>
              <a:spLocks noChangeArrowheads="1"/>
            </p:cNvSpPr>
            <p:nvPr/>
          </p:nvSpPr>
          <p:spPr bwMode="auto">
            <a:xfrm rot="20580000" flipH="1">
              <a:off x="7019080" y="4510673"/>
              <a:ext cx="139700" cy="2540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nvGrpSpPr>
            <p:cNvPr id="49" name="Group 59"/>
            <p:cNvGrpSpPr>
              <a:grpSpLocks/>
            </p:cNvGrpSpPr>
            <p:nvPr/>
          </p:nvGrpSpPr>
          <p:grpSpPr bwMode="auto">
            <a:xfrm rot="-909188">
              <a:off x="6304898" y="4288917"/>
              <a:ext cx="254000" cy="660400"/>
              <a:chOff x="6680201" y="6324600"/>
              <a:chExt cx="254000" cy="660400"/>
            </a:xfrm>
          </p:grpSpPr>
          <p:sp>
            <p:nvSpPr>
              <p:cNvPr id="50"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Oval 15"/>
              <p:cNvSpPr>
                <a:spLocks noChangeArrowheads="1"/>
              </p:cNvSpPr>
              <p:nvPr/>
            </p:nvSpPr>
            <p:spPr bwMode="auto">
              <a:xfrm flipH="1">
                <a:off x="6756401" y="6756400"/>
                <a:ext cx="114300" cy="228600"/>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53"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5" name="Rectangle 27"/>
          <p:cNvSpPr>
            <a:spLocks noChangeArrowheads="1"/>
          </p:cNvSpPr>
          <p:nvPr/>
        </p:nvSpPr>
        <p:spPr bwMode="auto">
          <a:xfrm>
            <a:off x="1135666" y="838122"/>
            <a:ext cx="5000596" cy="26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400" dirty="0">
                <a:solidFill>
                  <a:schemeClr val="tx1"/>
                </a:solidFill>
              </a:rPr>
              <a:t>LACY PARK</a:t>
            </a:r>
          </a:p>
        </p:txBody>
      </p:sp>
      <p:sp>
        <p:nvSpPr>
          <p:cNvPr id="56" name="Line 56"/>
          <p:cNvSpPr>
            <a:spLocks noChangeShapeType="1"/>
          </p:cNvSpPr>
          <p:nvPr/>
        </p:nvSpPr>
        <p:spPr bwMode="auto">
          <a:xfrm rot="10800000" flipH="1">
            <a:off x="5867413" y="1590900"/>
            <a:ext cx="8962" cy="3738125"/>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2"/>
          <p:cNvSpPr>
            <a:spLocks noChangeShapeType="1"/>
          </p:cNvSpPr>
          <p:nvPr/>
        </p:nvSpPr>
        <p:spPr bwMode="auto">
          <a:xfrm flipH="1">
            <a:off x="7372968" y="3633034"/>
            <a:ext cx="0" cy="2743382"/>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sp>
        <p:nvSpPr>
          <p:cNvPr id="58" name="Line 2"/>
          <p:cNvSpPr>
            <a:spLocks noChangeShapeType="1"/>
          </p:cNvSpPr>
          <p:nvPr/>
        </p:nvSpPr>
        <p:spPr bwMode="auto">
          <a:xfrm flipH="1">
            <a:off x="7372968" y="2504987"/>
            <a:ext cx="681085" cy="1130287"/>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sp>
        <p:nvSpPr>
          <p:cNvPr id="59" name="Line 2"/>
          <p:cNvSpPr>
            <a:spLocks noChangeShapeType="1"/>
          </p:cNvSpPr>
          <p:nvPr/>
        </p:nvSpPr>
        <p:spPr bwMode="auto">
          <a:xfrm flipH="1">
            <a:off x="7211659" y="85344"/>
            <a:ext cx="627315" cy="967857"/>
          </a:xfrm>
          <a:prstGeom prst="line">
            <a:avLst/>
          </a:prstGeom>
          <a:noFill/>
          <a:ln w="12700"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12700" cmpd="sng">
                <a:solidFill>
                  <a:schemeClr val="tx1"/>
                </a:solidFill>
              </a:ln>
              <a:ea typeface="ＭＳ Ｐゴシック" charset="0"/>
            </a:endParaRPr>
          </a:p>
        </p:txBody>
      </p:sp>
      <p:sp>
        <p:nvSpPr>
          <p:cNvPr id="60" name="Line 1"/>
          <p:cNvSpPr>
            <a:spLocks noChangeShapeType="1"/>
          </p:cNvSpPr>
          <p:nvPr/>
        </p:nvSpPr>
        <p:spPr bwMode="auto">
          <a:xfrm flipH="1">
            <a:off x="2479912" y="1590900"/>
            <a:ext cx="3226191" cy="0"/>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sp>
        <p:nvSpPr>
          <p:cNvPr id="61" name="Line 1"/>
          <p:cNvSpPr>
            <a:spLocks noChangeShapeType="1"/>
          </p:cNvSpPr>
          <p:nvPr/>
        </p:nvSpPr>
        <p:spPr bwMode="auto">
          <a:xfrm flipH="1">
            <a:off x="5652333" y="1053201"/>
            <a:ext cx="1559326" cy="537698"/>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a:lstStyle/>
          <a:p>
            <a:pPr>
              <a:defRPr/>
            </a:pPr>
            <a:endParaRPr lang="en-US">
              <a:ln w="6350" cmpd="sng">
                <a:solidFill>
                  <a:schemeClr val="tx1"/>
                </a:solidFill>
              </a:ln>
              <a:ea typeface="ＭＳ Ｐゴシック" charset="0"/>
            </a:endParaRPr>
          </a:p>
        </p:txBody>
      </p:sp>
    </p:spTree>
    <p:extLst>
      <p:ext uri="{BB962C8B-B14F-4D97-AF65-F5344CB8AC3E}">
        <p14:creationId xmlns:p14="http://schemas.microsoft.com/office/powerpoint/2010/main" val="35706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lstStyle/>
          <a:p>
            <a:r>
              <a:rPr lang="en-US" dirty="0"/>
              <a:t>What about moving in circles?</a:t>
            </a:r>
          </a:p>
        </p:txBody>
      </p:sp>
      <p:sp>
        <p:nvSpPr>
          <p:cNvPr id="3" name="Content Placeholder 2"/>
          <p:cNvSpPr>
            <a:spLocks noGrp="1"/>
          </p:cNvSpPr>
          <p:nvPr>
            <p:ph idx="4294967295"/>
          </p:nvPr>
        </p:nvSpPr>
        <p:spPr>
          <a:xfrm>
            <a:off x="223025" y="1298222"/>
            <a:ext cx="8675648" cy="4570872"/>
          </a:xfrm>
        </p:spPr>
        <p:txBody>
          <a:bodyPr>
            <a:normAutofit fontScale="92500" lnSpcReduction="10000"/>
          </a:bodyPr>
          <a:lstStyle/>
          <a:p>
            <a:r>
              <a:rPr lang="en-US" dirty="0"/>
              <a:t>An object moving at a constant speed in a circle is said to be undergoing </a:t>
            </a:r>
            <a:r>
              <a:rPr lang="en-US" b="1" dirty="0"/>
              <a:t>uniform circular motion</a:t>
            </a:r>
            <a:r>
              <a:rPr lang="en-US" dirty="0"/>
              <a:t>.</a:t>
            </a:r>
          </a:p>
          <a:p>
            <a:pPr lvl="1"/>
            <a:r>
              <a:rPr lang="en-US" dirty="0">
                <a:solidFill>
                  <a:srgbClr val="2245DA"/>
                </a:solidFill>
              </a:rPr>
              <a:t>No change in speed </a:t>
            </a:r>
            <a:r>
              <a:rPr lang="en-US" dirty="0"/>
              <a:t>means </a:t>
            </a:r>
            <a:r>
              <a:rPr lang="en-US" dirty="0">
                <a:solidFill>
                  <a:srgbClr val="FF0000"/>
                </a:solidFill>
              </a:rPr>
              <a:t>no force </a:t>
            </a:r>
            <a:r>
              <a:rPr lang="en-US" dirty="0"/>
              <a:t>is acting </a:t>
            </a:r>
            <a:r>
              <a:rPr lang="en-US" i="1" dirty="0">
                <a:solidFill>
                  <a:srgbClr val="FF0000"/>
                </a:solidFill>
              </a:rPr>
              <a:t>along the line of motion</a:t>
            </a:r>
          </a:p>
          <a:p>
            <a:pPr lvl="1"/>
            <a:r>
              <a:rPr lang="en-US" dirty="0">
                <a:solidFill>
                  <a:srgbClr val="2245DA"/>
                </a:solidFill>
              </a:rPr>
              <a:t>Change in direction </a:t>
            </a:r>
            <a:r>
              <a:rPr lang="en-US" dirty="0"/>
              <a:t>means there must be a </a:t>
            </a:r>
            <a:r>
              <a:rPr lang="en-US" dirty="0">
                <a:solidFill>
                  <a:srgbClr val="2245DA"/>
                </a:solidFill>
              </a:rPr>
              <a:t>force acting </a:t>
            </a:r>
            <a:r>
              <a:rPr lang="en-US" b="1" dirty="0">
                <a:solidFill>
                  <a:srgbClr val="2245DA"/>
                </a:solidFill>
              </a:rPr>
              <a:t>perpendicular</a:t>
            </a:r>
            <a:r>
              <a:rPr lang="en-US" dirty="0">
                <a:solidFill>
                  <a:srgbClr val="2245DA"/>
                </a:solidFill>
              </a:rPr>
              <a:t> to the line of motion</a:t>
            </a:r>
            <a:r>
              <a:rPr lang="en-US" dirty="0"/>
              <a:t>. This </a:t>
            </a:r>
            <a:r>
              <a:rPr lang="en-US" dirty="0">
                <a:solidFill>
                  <a:srgbClr val="2245DA"/>
                </a:solidFill>
              </a:rPr>
              <a:t>force</a:t>
            </a:r>
            <a:r>
              <a:rPr lang="en-US" dirty="0"/>
              <a:t> causes an acceleration that is also </a:t>
            </a:r>
            <a:r>
              <a:rPr lang="en-US" dirty="0">
                <a:solidFill>
                  <a:srgbClr val="2245DA"/>
                </a:solidFill>
              </a:rPr>
              <a:t>perpendicular to the line of motion</a:t>
            </a:r>
            <a:r>
              <a:rPr lang="en-US" dirty="0"/>
              <a:t>. This is called the </a:t>
            </a:r>
            <a:r>
              <a:rPr lang="en-US" b="1" dirty="0">
                <a:solidFill>
                  <a:srgbClr val="FF0000"/>
                </a:solidFill>
              </a:rPr>
              <a:t>centripetal direction</a:t>
            </a:r>
            <a:r>
              <a:rPr lang="en-US" dirty="0">
                <a:solidFill>
                  <a:srgbClr val="FF0000"/>
                </a:solidFill>
              </a:rPr>
              <a:t> </a:t>
            </a:r>
            <a:r>
              <a:rPr lang="en-US" dirty="0"/>
              <a:t>and it </a:t>
            </a:r>
            <a:r>
              <a:rPr lang="en-US" dirty="0">
                <a:solidFill>
                  <a:srgbClr val="FF0000"/>
                </a:solidFill>
              </a:rPr>
              <a:t>points towards the </a:t>
            </a:r>
            <a:r>
              <a:rPr lang="en-US" b="1" dirty="0">
                <a:solidFill>
                  <a:srgbClr val="FF0000"/>
                </a:solidFill>
              </a:rPr>
              <a:t>center of the arc</a:t>
            </a:r>
            <a:r>
              <a:rPr lang="en-US" dirty="0">
                <a:solidFill>
                  <a:srgbClr val="FF0000"/>
                </a:solidFill>
              </a:rPr>
              <a:t> of motion</a:t>
            </a:r>
            <a:r>
              <a:rPr lang="en-US" dirty="0"/>
              <a:t>.</a:t>
            </a:r>
          </a:p>
          <a:p>
            <a:pPr lvl="1"/>
            <a:endParaRPr lang="en-US" dirty="0"/>
          </a:p>
          <a:p>
            <a:r>
              <a:rPr lang="en-US" dirty="0"/>
              <a:t>“</a:t>
            </a:r>
            <a:r>
              <a:rPr lang="en-US" b="1" dirty="0"/>
              <a:t>Centripetal</a:t>
            </a:r>
            <a:r>
              <a:rPr lang="en-US" dirty="0"/>
              <a:t>” means “center-seeking.”</a:t>
            </a:r>
          </a:p>
          <a:p>
            <a:pPr lvl="1"/>
            <a:r>
              <a:rPr lang="en-US" dirty="0">
                <a:solidFill>
                  <a:srgbClr val="2245DA"/>
                </a:solidFill>
              </a:rPr>
              <a:t>Forces that act </a:t>
            </a:r>
            <a:r>
              <a:rPr lang="en-US" dirty="0"/>
              <a:t>in a line </a:t>
            </a:r>
            <a:r>
              <a:rPr lang="en-US" dirty="0">
                <a:solidFill>
                  <a:srgbClr val="2245DA"/>
                </a:solidFill>
              </a:rPr>
              <a:t>between</a:t>
            </a:r>
            <a:r>
              <a:rPr lang="en-US" dirty="0"/>
              <a:t> </a:t>
            </a:r>
            <a:r>
              <a:rPr lang="en-US" dirty="0">
                <a:solidFill>
                  <a:srgbClr val="2245DA"/>
                </a:solidFill>
              </a:rPr>
              <a:t>an object and</a:t>
            </a:r>
            <a:r>
              <a:rPr lang="en-US" dirty="0"/>
              <a:t> the </a:t>
            </a:r>
            <a:r>
              <a:rPr lang="en-US" dirty="0">
                <a:solidFill>
                  <a:srgbClr val="2245DA"/>
                </a:solidFill>
              </a:rPr>
              <a:t>center of the circle </a:t>
            </a:r>
            <a:r>
              <a:rPr lang="en-US" dirty="0"/>
              <a:t>in which it is moving </a:t>
            </a:r>
            <a:r>
              <a:rPr lang="en-US" dirty="0">
                <a:solidFill>
                  <a:srgbClr val="2245DA"/>
                </a:solidFill>
              </a:rPr>
              <a:t>are centripetal forces</a:t>
            </a:r>
            <a:r>
              <a:rPr lang="en-US" dirty="0"/>
              <a:t>.</a:t>
            </a:r>
          </a:p>
          <a:p>
            <a:pPr lvl="1"/>
            <a:endParaRPr lang="en-US" dirty="0"/>
          </a:p>
          <a:p>
            <a:r>
              <a:rPr lang="en-US" dirty="0"/>
              <a:t>The </a:t>
            </a:r>
            <a:r>
              <a:rPr lang="en-US" dirty="0">
                <a:solidFill>
                  <a:srgbClr val="FF0000"/>
                </a:solidFill>
              </a:rPr>
              <a:t>velocity</a:t>
            </a:r>
            <a:r>
              <a:rPr lang="en-US" dirty="0"/>
              <a:t> at any moment in the circle is </a:t>
            </a:r>
            <a:r>
              <a:rPr lang="en-US" b="1" dirty="0">
                <a:solidFill>
                  <a:srgbClr val="FF0000"/>
                </a:solidFill>
              </a:rPr>
              <a:t>tangent</a:t>
            </a:r>
            <a:r>
              <a:rPr lang="en-US" dirty="0">
                <a:solidFill>
                  <a:srgbClr val="FF0000"/>
                </a:solidFill>
              </a:rPr>
              <a:t> to the circle</a:t>
            </a:r>
            <a:r>
              <a:rPr lang="en-US" dirty="0"/>
              <a:t>. Vector math tells us that the </a:t>
            </a:r>
            <a:r>
              <a:rPr lang="en-US" dirty="0">
                <a:solidFill>
                  <a:srgbClr val="FF0000"/>
                </a:solidFill>
              </a:rPr>
              <a:t>acceleration must be pointed </a:t>
            </a:r>
            <a:r>
              <a:rPr lang="en-US" b="1" dirty="0">
                <a:solidFill>
                  <a:srgbClr val="FF0000"/>
                </a:solidFill>
              </a:rPr>
              <a:t>inward</a:t>
            </a:r>
            <a:r>
              <a:rPr lang="en-US" dirty="0"/>
              <a:t>.</a:t>
            </a:r>
          </a:p>
        </p:txBody>
      </p:sp>
    </p:spTree>
    <p:extLst>
      <p:ext uri="{BB962C8B-B14F-4D97-AF65-F5344CB8AC3E}">
        <p14:creationId xmlns:p14="http://schemas.microsoft.com/office/powerpoint/2010/main" val="35999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500" y="1220632"/>
            <a:ext cx="4644230"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 ball </a:t>
            </a:r>
            <a:r>
              <a:rPr lang="en-US" sz="2000" dirty="0">
                <a:solidFill>
                  <a:srgbClr val="000000"/>
                </a:solidFill>
                <a:latin typeface="Times New Roman"/>
                <a:cs typeface="Times New Roman"/>
              </a:rPr>
              <a:t>moving with a </a:t>
            </a:r>
            <a:r>
              <a:rPr lang="en-US" sz="2000" dirty="0">
                <a:solidFill>
                  <a:srgbClr val="0000FF"/>
                </a:solidFill>
                <a:latin typeface="Times New Roman"/>
                <a:cs typeface="Times New Roman"/>
              </a:rPr>
              <a:t>constant velocity magnitude </a:t>
            </a:r>
            <a:r>
              <a:rPr lang="en-US" sz="2000" i="1" dirty="0">
                <a:solidFill>
                  <a:srgbClr val="FF0000"/>
                </a:solidFill>
                <a:latin typeface="Times New Roman"/>
                <a:cs typeface="Times New Roman"/>
              </a:rPr>
              <a:t>v</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around a </a:t>
            </a:r>
            <a:r>
              <a:rPr lang="en-US" sz="2000" dirty="0">
                <a:solidFill>
                  <a:srgbClr val="0000FF"/>
                </a:solidFill>
                <a:latin typeface="Times New Roman"/>
                <a:cs typeface="Times New Roman"/>
              </a:rPr>
              <a:t>circular path</a:t>
            </a:r>
            <a:r>
              <a:rPr lang="en-US" sz="2000" dirty="0">
                <a:solidFill>
                  <a:srgbClr val="000000"/>
                </a:solidFill>
                <a:latin typeface="Times New Roman"/>
                <a:cs typeface="Times New Roman"/>
              </a:rPr>
              <a:t>.  What kind of </a:t>
            </a:r>
            <a:r>
              <a:rPr lang="en-US" sz="2000" dirty="0">
                <a:solidFill>
                  <a:srgbClr val="FF0000"/>
                </a:solidFill>
                <a:latin typeface="Times New Roman"/>
                <a:cs typeface="Times New Roman"/>
              </a:rPr>
              <a:t>acceleration</a:t>
            </a:r>
            <a:r>
              <a:rPr lang="en-US" sz="2000" dirty="0">
                <a:solidFill>
                  <a:srgbClr val="000000"/>
                </a:solidFill>
                <a:latin typeface="Times New Roman"/>
                <a:cs typeface="Times New Roman"/>
              </a:rPr>
              <a:t> must be present?</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26.)</a:t>
            </a:r>
          </a:p>
        </p:txBody>
      </p:sp>
      <p:sp>
        <p:nvSpPr>
          <p:cNvPr id="5" name="TextBox 4"/>
          <p:cNvSpPr txBox="1"/>
          <p:nvPr/>
        </p:nvSpPr>
        <p:spPr>
          <a:xfrm>
            <a:off x="0" y="119701"/>
            <a:ext cx="9144000" cy="707886"/>
          </a:xfrm>
          <a:prstGeom prst="rect">
            <a:avLst/>
          </a:prstGeom>
          <a:noFill/>
        </p:spPr>
        <p:txBody>
          <a:bodyPr wrap="square" rtlCol="0">
            <a:spAutoFit/>
          </a:bodyPr>
          <a:lstStyle/>
          <a:p>
            <a:pPr algn="ctr"/>
            <a:r>
              <a:rPr lang="en-US" sz="4000" dirty="0">
                <a:solidFill>
                  <a:srgbClr val="FF0000"/>
                </a:solidFill>
                <a:latin typeface="Apple Chancery"/>
                <a:cs typeface="Apple Chancery"/>
              </a:rPr>
              <a:t>Magnitude of Centripetal Acceleration?</a:t>
            </a:r>
            <a:endParaRPr lang="en-US" sz="2800" dirty="0">
              <a:solidFill>
                <a:srgbClr val="FF0000"/>
              </a:solidFill>
              <a:latin typeface="Apple Chancery"/>
              <a:cs typeface="Apple Chancery"/>
            </a:endParaRPr>
          </a:p>
        </p:txBody>
      </p:sp>
      <p:sp>
        <p:nvSpPr>
          <p:cNvPr id="2" name="Oval 1"/>
          <p:cNvSpPr/>
          <p:nvPr/>
        </p:nvSpPr>
        <p:spPr>
          <a:xfrm>
            <a:off x="5156200" y="1415101"/>
            <a:ext cx="3543300" cy="3543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8636000" y="3123251"/>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921500" y="3186751"/>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229600" y="1996126"/>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6921500" y="2104527"/>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05850" y="1999302"/>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nvGraphicFramePr>
        <p:xfrm>
          <a:off x="7778750" y="1209520"/>
          <a:ext cx="287338" cy="328612"/>
        </p:xfrm>
        <a:graphic>
          <a:graphicData uri="http://schemas.openxmlformats.org/presentationml/2006/ole">
            <mc:AlternateContent xmlns:mc="http://schemas.openxmlformats.org/markup-compatibility/2006">
              <mc:Choice xmlns:v="urn:schemas-microsoft-com:vml" Requires="v">
                <p:oleObj spid="_x0000_s2126" name="Equation" r:id="rId3" imgW="177800" imgH="203200" progId="Equation.DSMT4">
                  <p:embed/>
                </p:oleObj>
              </mc:Choice>
              <mc:Fallback>
                <p:oleObj name="Equation" r:id="rId3" imgW="177800" imgH="203200" progId="Equation.DSMT4">
                  <p:embed/>
                  <p:pic>
                    <p:nvPicPr>
                      <p:cNvPr id="29" name="Object 28"/>
                      <p:cNvPicPr/>
                      <p:nvPr/>
                    </p:nvPicPr>
                    <p:blipFill>
                      <a:blip r:embed="rId4"/>
                      <a:stretch>
                        <a:fillRect/>
                      </a:stretch>
                    </p:blipFill>
                    <p:spPr>
                      <a:xfrm>
                        <a:off x="7778750" y="1209520"/>
                        <a:ext cx="287338" cy="328612"/>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8769350" y="2684463"/>
          <a:ext cx="246063" cy="328612"/>
        </p:xfrm>
        <a:graphic>
          <a:graphicData uri="http://schemas.openxmlformats.org/presentationml/2006/ole">
            <mc:AlternateContent xmlns:mc="http://schemas.openxmlformats.org/markup-compatibility/2006">
              <mc:Choice xmlns:v="urn:schemas-microsoft-com:vml" Requires="v">
                <p:oleObj spid="_x0000_s2127" name="Equation" r:id="rId5" imgW="152400" imgH="203200" progId="Equation.DSMT4">
                  <p:embed/>
                </p:oleObj>
              </mc:Choice>
              <mc:Fallback>
                <p:oleObj name="Equation" r:id="rId5" imgW="152400" imgH="203200" progId="Equation.DSMT4">
                  <p:embed/>
                  <p:pic>
                    <p:nvPicPr>
                      <p:cNvPr id="30" name="Object 29"/>
                      <p:cNvPicPr/>
                      <p:nvPr/>
                    </p:nvPicPr>
                    <p:blipFill>
                      <a:blip r:embed="rId6"/>
                      <a:stretch>
                        <a:fillRect/>
                      </a:stretch>
                    </p:blipFill>
                    <p:spPr>
                      <a:xfrm>
                        <a:off x="8769350" y="2684463"/>
                        <a:ext cx="246063" cy="328612"/>
                      </a:xfrm>
                      <a:prstGeom prst="rect">
                        <a:avLst/>
                      </a:prstGeom>
                    </p:spPr>
                  </p:pic>
                </p:oleObj>
              </mc:Fallback>
            </mc:AlternateContent>
          </a:graphicData>
        </a:graphic>
      </p:graphicFrame>
      <p:cxnSp>
        <p:nvCxnSpPr>
          <p:cNvPr id="43" name="Straight Arrow Connector 42"/>
          <p:cNvCxnSpPr/>
          <p:nvPr/>
        </p:nvCxnSpPr>
        <p:spPr>
          <a:xfrm flipH="1" flipV="1">
            <a:off x="7467600" y="110172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nvGraphicFramePr>
        <p:xfrm>
          <a:off x="7383463" y="2361251"/>
          <a:ext cx="246062" cy="246063"/>
        </p:xfrm>
        <a:graphic>
          <a:graphicData uri="http://schemas.openxmlformats.org/presentationml/2006/ole">
            <mc:AlternateContent xmlns:mc="http://schemas.openxmlformats.org/markup-compatibility/2006">
              <mc:Choice xmlns:v="urn:schemas-microsoft-com:vml" Requires="v">
                <p:oleObj spid="_x0000_s2128" name="Equation" r:id="rId7" imgW="152400" imgH="152400" progId="Equation.DSMT4">
                  <p:embed/>
                </p:oleObj>
              </mc:Choice>
              <mc:Fallback>
                <p:oleObj name="Equation" r:id="rId7" imgW="152400" imgH="152400" progId="Equation.DSMT4">
                  <p:embed/>
                  <p:pic>
                    <p:nvPicPr>
                      <p:cNvPr id="66" name="Object 65"/>
                      <p:cNvPicPr/>
                      <p:nvPr/>
                    </p:nvPicPr>
                    <p:blipFill>
                      <a:blip r:embed="rId8"/>
                      <a:stretch>
                        <a:fillRect/>
                      </a:stretch>
                    </p:blipFill>
                    <p:spPr>
                      <a:xfrm>
                        <a:off x="7383463" y="2361251"/>
                        <a:ext cx="246062" cy="246063"/>
                      </a:xfrm>
                      <a:prstGeom prst="rect">
                        <a:avLst/>
                      </a:prstGeom>
                    </p:spPr>
                  </p:pic>
                </p:oleObj>
              </mc:Fallback>
            </mc:AlternateContent>
          </a:graphicData>
        </a:graphic>
      </p:graphicFrame>
      <p:graphicFrame>
        <p:nvGraphicFramePr>
          <p:cNvPr id="67" name="Object 66"/>
          <p:cNvGraphicFramePr>
            <a:graphicFrameLocks noChangeAspect="1"/>
          </p:cNvGraphicFramePr>
          <p:nvPr/>
        </p:nvGraphicFramePr>
        <p:xfrm>
          <a:off x="7655719" y="3316132"/>
          <a:ext cx="246062" cy="246063"/>
        </p:xfrm>
        <a:graphic>
          <a:graphicData uri="http://schemas.openxmlformats.org/presentationml/2006/ole">
            <mc:AlternateContent xmlns:mc="http://schemas.openxmlformats.org/markup-compatibility/2006">
              <mc:Choice xmlns:v="urn:schemas-microsoft-com:vml" Requires="v">
                <p:oleObj spid="_x0000_s2129" name="Equation" r:id="rId9" imgW="152400" imgH="152400" progId="Equation.DSMT4">
                  <p:embed/>
                </p:oleObj>
              </mc:Choice>
              <mc:Fallback>
                <p:oleObj name="Equation" r:id="rId9" imgW="152400" imgH="152400" progId="Equation.DSMT4">
                  <p:embed/>
                  <p:pic>
                    <p:nvPicPr>
                      <p:cNvPr id="67" name="Object 66"/>
                      <p:cNvPicPr/>
                      <p:nvPr/>
                    </p:nvPicPr>
                    <p:blipFill>
                      <a:blip r:embed="rId8"/>
                      <a:stretch>
                        <a:fillRect/>
                      </a:stretch>
                    </p:blipFill>
                    <p:spPr>
                      <a:xfrm>
                        <a:off x="7655719" y="3316132"/>
                        <a:ext cx="246062" cy="246063"/>
                      </a:xfrm>
                      <a:prstGeom prst="rect">
                        <a:avLst/>
                      </a:prstGeom>
                    </p:spPr>
                  </p:pic>
                </p:oleObj>
              </mc:Fallback>
            </mc:AlternateContent>
          </a:graphicData>
        </a:graphic>
      </p:graphicFrame>
      <p:graphicFrame>
        <p:nvGraphicFramePr>
          <p:cNvPr id="68" name="Object 67"/>
          <p:cNvGraphicFramePr>
            <a:graphicFrameLocks noChangeAspect="1"/>
          </p:cNvGraphicFramePr>
          <p:nvPr/>
        </p:nvGraphicFramePr>
        <p:xfrm>
          <a:off x="7256602" y="2891476"/>
          <a:ext cx="204788" cy="285750"/>
        </p:xfrm>
        <a:graphic>
          <a:graphicData uri="http://schemas.openxmlformats.org/presentationml/2006/ole">
            <mc:AlternateContent xmlns:mc="http://schemas.openxmlformats.org/markup-compatibility/2006">
              <mc:Choice xmlns:v="urn:schemas-microsoft-com:vml" Requires="v">
                <p:oleObj spid="_x0000_s2130" name="Equation" r:id="rId10" imgW="127000" imgH="177800" progId="Equation.DSMT4">
                  <p:embed/>
                </p:oleObj>
              </mc:Choice>
              <mc:Fallback>
                <p:oleObj name="Equation" r:id="rId10" imgW="127000" imgH="177800" progId="Equation.DSMT4">
                  <p:embed/>
                  <p:pic>
                    <p:nvPicPr>
                      <p:cNvPr id="68" name="Object 67"/>
                      <p:cNvPicPr/>
                      <p:nvPr/>
                    </p:nvPicPr>
                    <p:blipFill>
                      <a:blip r:embed="rId11"/>
                      <a:stretch>
                        <a:fillRect/>
                      </a:stretch>
                    </p:blipFill>
                    <p:spPr>
                      <a:xfrm>
                        <a:off x="7256602" y="2891476"/>
                        <a:ext cx="204788" cy="285750"/>
                      </a:xfrm>
                      <a:prstGeom prst="rect">
                        <a:avLst/>
                      </a:prstGeom>
                    </p:spPr>
                  </p:pic>
                </p:oleObj>
              </mc:Fallback>
            </mc:AlternateContent>
          </a:graphicData>
        </a:graphic>
      </p:graphicFrame>
      <p:sp>
        <p:nvSpPr>
          <p:cNvPr id="69" name="Freeform 68"/>
          <p:cNvSpPr/>
          <p:nvPr/>
        </p:nvSpPr>
        <p:spPr>
          <a:xfrm>
            <a:off x="7153275" y="2994025"/>
            <a:ext cx="65227" cy="193675"/>
          </a:xfrm>
          <a:custGeom>
            <a:avLst/>
            <a:gdLst>
              <a:gd name="connsiteX0" fmla="*/ 0 w 65227"/>
              <a:gd name="connsiteY0" fmla="*/ 0 h 193675"/>
              <a:gd name="connsiteX1" fmla="*/ 57150 w 65227"/>
              <a:gd name="connsiteY1" fmla="*/ 92075 h 193675"/>
              <a:gd name="connsiteX2" fmla="*/ 63500 w 65227"/>
              <a:gd name="connsiteY2" fmla="*/ 193675 h 193675"/>
            </a:gdLst>
            <a:ahLst/>
            <a:cxnLst>
              <a:cxn ang="0">
                <a:pos x="connsiteX0" y="connsiteY0"/>
              </a:cxn>
              <a:cxn ang="0">
                <a:pos x="connsiteX1" y="connsiteY1"/>
              </a:cxn>
              <a:cxn ang="0">
                <a:pos x="connsiteX2" y="connsiteY2"/>
              </a:cxn>
            </a:cxnLst>
            <a:rect l="l" t="t" r="r" b="b"/>
            <a:pathLst>
              <a:path w="65227" h="193675">
                <a:moveTo>
                  <a:pt x="0" y="0"/>
                </a:moveTo>
                <a:cubicBezTo>
                  <a:pt x="23283" y="29898"/>
                  <a:pt x="46567" y="59796"/>
                  <a:pt x="57150" y="92075"/>
                </a:cubicBezTo>
                <a:cubicBezTo>
                  <a:pt x="67733" y="124354"/>
                  <a:pt x="65616" y="159014"/>
                  <a:pt x="63500" y="1936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90500" y="2882133"/>
            <a:ext cx="4644230" cy="2369880"/>
          </a:xfrm>
          <a:prstGeom prst="rect">
            <a:avLst/>
          </a:prstGeom>
          <a:noFill/>
          <a:ln>
            <a:noFill/>
          </a:ln>
        </p:spPr>
        <p:txBody>
          <a:bodyPr wrap="square" rtlCol="0">
            <a:spAutoFit/>
          </a:bodyPr>
          <a:lstStyle/>
          <a:p>
            <a:r>
              <a:rPr lang="en-US" sz="2800" dirty="0">
                <a:solidFill>
                  <a:srgbClr val="FF0000"/>
                </a:solidFill>
                <a:latin typeface="Apple Chancery"/>
                <a:cs typeface="Apple Chancery"/>
              </a:rPr>
              <a:t>For the body </a:t>
            </a:r>
            <a:r>
              <a:rPr lang="en-US" sz="2000" dirty="0">
                <a:solidFill>
                  <a:srgbClr val="000000"/>
                </a:solidFill>
                <a:latin typeface="Times New Roman"/>
                <a:cs typeface="Times New Roman"/>
              </a:rPr>
              <a:t>to execute this motion, there must be an acceleration </a:t>
            </a:r>
            <a:r>
              <a:rPr lang="en-US" sz="2000" dirty="0">
                <a:solidFill>
                  <a:srgbClr val="0000FF"/>
                </a:solidFill>
                <a:latin typeface="Times New Roman"/>
                <a:cs typeface="Times New Roman"/>
              </a:rPr>
              <a:t>pushing it out of straight-line motion</a:t>
            </a:r>
            <a:r>
              <a:rPr lang="en-US" sz="2000" dirty="0">
                <a:solidFill>
                  <a:srgbClr val="000000"/>
                </a:solidFill>
                <a:latin typeface="Times New Roman"/>
                <a:cs typeface="Times New Roman"/>
              </a:rPr>
              <a:t>.  An acceleration that does this is called a </a:t>
            </a:r>
            <a:r>
              <a:rPr lang="en-US" sz="2000" i="1" dirty="0">
                <a:solidFill>
                  <a:srgbClr val="FF0000"/>
                </a:solidFill>
                <a:latin typeface="Times New Roman"/>
                <a:cs typeface="Times New Roman"/>
              </a:rPr>
              <a:t>centripetal acceleration</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The </a:t>
            </a:r>
            <a:r>
              <a:rPr lang="en-US" sz="2000" i="1" dirty="0">
                <a:solidFill>
                  <a:srgbClr val="0000FF"/>
                </a:solidFill>
                <a:latin typeface="Times New Roman"/>
                <a:cs typeface="Times New Roman"/>
              </a:rPr>
              <a:t>direction</a:t>
            </a:r>
            <a:r>
              <a:rPr lang="en-US" sz="2000" dirty="0">
                <a:solidFill>
                  <a:srgbClr val="000000"/>
                </a:solidFill>
                <a:latin typeface="Times New Roman"/>
                <a:cs typeface="Times New Roman"/>
              </a:rPr>
              <a:t> of a centripetal acceleration is </a:t>
            </a:r>
            <a:r>
              <a:rPr lang="en-US" sz="2000" dirty="0">
                <a:solidFill>
                  <a:srgbClr val="008000"/>
                </a:solidFill>
                <a:latin typeface="Times New Roman"/>
                <a:cs typeface="Times New Roman"/>
              </a:rPr>
              <a:t>always </a:t>
            </a:r>
            <a:r>
              <a:rPr lang="en-US" sz="2000" i="1" dirty="0">
                <a:solidFill>
                  <a:srgbClr val="0000FF"/>
                </a:solidFill>
                <a:latin typeface="Times New Roman"/>
                <a:cs typeface="Times New Roman"/>
              </a:rPr>
              <a:t>along the radial-axis </a:t>
            </a:r>
            <a:r>
              <a:rPr lang="en-US" sz="2000" dirty="0">
                <a:solidFill>
                  <a:srgbClr val="000000"/>
                </a:solidFill>
                <a:latin typeface="Times New Roman"/>
                <a:cs typeface="Times New Roman"/>
              </a:rPr>
              <a:t>(i.e., </a:t>
            </a:r>
            <a:r>
              <a:rPr lang="en-US" sz="2000" i="1" dirty="0">
                <a:solidFill>
                  <a:srgbClr val="000000"/>
                </a:solidFill>
                <a:latin typeface="Times New Roman"/>
                <a:cs typeface="Times New Roman"/>
              </a:rPr>
              <a:t>center seeking</a:t>
            </a:r>
            <a:r>
              <a:rPr lang="en-US" sz="2000" dirty="0">
                <a:solidFill>
                  <a:srgbClr val="000000"/>
                </a:solidFill>
                <a:latin typeface="Times New Roman"/>
                <a:cs typeface="Times New Roman"/>
              </a:rPr>
              <a:t>).</a:t>
            </a:r>
            <a:endParaRPr lang="en-US" sz="2000" i="1" dirty="0">
              <a:latin typeface="Apple Chancery"/>
              <a:cs typeface="Apple Chancery"/>
            </a:endParaRPr>
          </a:p>
        </p:txBody>
      </p:sp>
      <p:cxnSp>
        <p:nvCxnSpPr>
          <p:cNvPr id="34" name="Straight Arrow Connector 33"/>
          <p:cNvCxnSpPr/>
          <p:nvPr/>
        </p:nvCxnSpPr>
        <p:spPr>
          <a:xfrm flipH="1">
            <a:off x="8051800" y="3193101"/>
            <a:ext cx="50165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nvGraphicFramePr>
        <p:xfrm>
          <a:off x="8248199" y="3193101"/>
          <a:ext cx="246063" cy="328612"/>
        </p:xfrm>
        <a:graphic>
          <a:graphicData uri="http://schemas.openxmlformats.org/presentationml/2006/ole">
            <mc:AlternateContent xmlns:mc="http://schemas.openxmlformats.org/markup-compatibility/2006">
              <mc:Choice xmlns:v="urn:schemas-microsoft-com:vml" Requires="v">
                <p:oleObj spid="_x0000_s2131" name="Equation" r:id="rId12" imgW="152400" imgH="203200" progId="Equation.DSMT4">
                  <p:embed/>
                </p:oleObj>
              </mc:Choice>
              <mc:Fallback>
                <p:oleObj name="Equation" r:id="rId12" imgW="152400" imgH="203200" progId="Equation.DSMT4">
                  <p:embed/>
                  <p:pic>
                    <p:nvPicPr>
                      <p:cNvPr id="36" name="Object 35"/>
                      <p:cNvPicPr/>
                      <p:nvPr/>
                    </p:nvPicPr>
                    <p:blipFill>
                      <a:blip r:embed="rId13"/>
                      <a:stretch>
                        <a:fillRect/>
                      </a:stretch>
                    </p:blipFill>
                    <p:spPr>
                      <a:xfrm>
                        <a:off x="8248199" y="3193101"/>
                        <a:ext cx="246063" cy="328612"/>
                      </a:xfrm>
                      <a:prstGeom prst="rect">
                        <a:avLst/>
                      </a:prstGeom>
                    </p:spPr>
                  </p:pic>
                </p:oleObj>
              </mc:Fallback>
            </mc:AlternateContent>
          </a:graphicData>
        </a:graphic>
      </p:graphicFrame>
      <p:cxnSp>
        <p:nvCxnSpPr>
          <p:cNvPr id="40" name="Straight Arrow Connector 39"/>
          <p:cNvCxnSpPr/>
          <p:nvPr/>
        </p:nvCxnSpPr>
        <p:spPr>
          <a:xfrm flipH="1">
            <a:off x="7791450" y="2135826"/>
            <a:ext cx="420688" cy="34067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nvGraphicFramePr>
        <p:xfrm>
          <a:off x="8043863" y="2209800"/>
          <a:ext cx="287337" cy="328613"/>
        </p:xfrm>
        <a:graphic>
          <a:graphicData uri="http://schemas.openxmlformats.org/presentationml/2006/ole">
            <mc:AlternateContent xmlns:mc="http://schemas.openxmlformats.org/markup-compatibility/2006">
              <mc:Choice xmlns:v="urn:schemas-microsoft-com:vml" Requires="v">
                <p:oleObj spid="_x0000_s2132" name="Equation" r:id="rId14" imgW="177800" imgH="203200" progId="Equation.DSMT4">
                  <p:embed/>
                </p:oleObj>
              </mc:Choice>
              <mc:Fallback>
                <p:oleObj name="Equation" r:id="rId14" imgW="177800" imgH="203200" progId="Equation.DSMT4">
                  <p:embed/>
                  <p:pic>
                    <p:nvPicPr>
                      <p:cNvPr id="41" name="Object 40"/>
                      <p:cNvPicPr/>
                      <p:nvPr/>
                    </p:nvPicPr>
                    <p:blipFill>
                      <a:blip r:embed="rId15"/>
                      <a:stretch>
                        <a:fillRect/>
                      </a:stretch>
                    </p:blipFill>
                    <p:spPr>
                      <a:xfrm>
                        <a:off x="8043863" y="2209800"/>
                        <a:ext cx="287337" cy="328613"/>
                      </a:xfrm>
                      <a:prstGeom prst="rect">
                        <a:avLst/>
                      </a:prstGeom>
                    </p:spPr>
                  </p:pic>
                </p:oleObj>
              </mc:Fallback>
            </mc:AlternateContent>
          </a:graphicData>
        </a:graphic>
      </p:graphicFrame>
      <p:sp>
        <p:nvSpPr>
          <p:cNvPr id="42" name="TextBox 41"/>
          <p:cNvSpPr txBox="1"/>
          <p:nvPr/>
        </p:nvSpPr>
        <p:spPr>
          <a:xfrm>
            <a:off x="190500" y="5396733"/>
            <a:ext cx="8839200" cy="830997"/>
          </a:xfrm>
          <a:prstGeom prst="rect">
            <a:avLst/>
          </a:prstGeom>
          <a:noFill/>
          <a:ln>
            <a:noFill/>
          </a:ln>
        </p:spPr>
        <p:txBody>
          <a:bodyPr wrap="square" rtlCol="0">
            <a:spAutoFit/>
          </a:bodyPr>
          <a:lstStyle/>
          <a:p>
            <a:r>
              <a:rPr lang="en-US" sz="2800" dirty="0">
                <a:solidFill>
                  <a:srgbClr val="FF0000"/>
                </a:solidFill>
                <a:latin typeface="Apple Chancery"/>
                <a:cs typeface="Apple Chancery"/>
              </a:rPr>
              <a:t>Kindly note: </a:t>
            </a:r>
            <a:r>
              <a:rPr lang="en-US" sz="2000" dirty="0">
                <a:solidFill>
                  <a:srgbClr val="2245DA"/>
                </a:solidFill>
                <a:latin typeface="Times New Roman"/>
                <a:cs typeface="Times New Roman"/>
              </a:rPr>
              <a:t>What changes </a:t>
            </a:r>
            <a:r>
              <a:rPr lang="en-US" sz="2000" dirty="0">
                <a:solidFill>
                  <a:srgbClr val="000000"/>
                </a:solidFill>
                <a:latin typeface="Times New Roman"/>
                <a:cs typeface="Times New Roman"/>
              </a:rPr>
              <a:t>with a </a:t>
            </a:r>
            <a:r>
              <a:rPr lang="en-US" sz="2000" dirty="0">
                <a:solidFill>
                  <a:srgbClr val="2245DA"/>
                </a:solidFill>
                <a:latin typeface="Times New Roman"/>
                <a:cs typeface="Times New Roman"/>
              </a:rPr>
              <a:t>centripetal acceleration </a:t>
            </a:r>
            <a:r>
              <a:rPr lang="en-US" sz="2000" dirty="0">
                <a:solidFill>
                  <a:srgbClr val="000000"/>
                </a:solidFill>
                <a:latin typeface="Times New Roman"/>
                <a:cs typeface="Times New Roman"/>
              </a:rPr>
              <a:t>is </a:t>
            </a:r>
            <a:r>
              <a:rPr lang="en-US" sz="2000" dirty="0">
                <a:solidFill>
                  <a:srgbClr val="FF0000"/>
                </a:solidFill>
                <a:latin typeface="Times New Roman"/>
                <a:cs typeface="Times New Roman"/>
              </a:rPr>
              <a:t>not</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velocity magnitude</a:t>
            </a:r>
            <a:r>
              <a:rPr lang="en-US" sz="2000" dirty="0">
                <a:solidFill>
                  <a:srgbClr val="000000"/>
                </a:solidFill>
                <a:latin typeface="Times New Roman"/>
                <a:cs typeface="Times New Roman"/>
              </a:rPr>
              <a:t>, </a:t>
            </a:r>
            <a:r>
              <a:rPr lang="en-US" sz="2000" dirty="0">
                <a:solidFill>
                  <a:srgbClr val="2245DA"/>
                </a:solidFill>
                <a:latin typeface="Times New Roman"/>
                <a:cs typeface="Times New Roman"/>
              </a:rPr>
              <a:t>it is </a:t>
            </a:r>
            <a:r>
              <a:rPr lang="en-US" sz="2000" dirty="0">
                <a:solidFill>
                  <a:srgbClr val="000000"/>
                </a:solidFill>
                <a:latin typeface="Times New Roman"/>
                <a:cs typeface="Times New Roman"/>
              </a:rPr>
              <a:t>the </a:t>
            </a:r>
            <a:r>
              <a:rPr lang="en-US" sz="2000" dirty="0">
                <a:solidFill>
                  <a:srgbClr val="FF0000"/>
                </a:solidFill>
                <a:latin typeface="Times New Roman"/>
                <a:cs typeface="Times New Roman"/>
              </a:rPr>
              <a:t>velocity </a:t>
            </a:r>
            <a:r>
              <a:rPr lang="en-US" sz="2000" i="1" dirty="0">
                <a:solidFill>
                  <a:srgbClr val="FF0000"/>
                </a:solidFill>
                <a:latin typeface="Times New Roman"/>
                <a:cs typeface="Times New Roman"/>
              </a:rPr>
              <a:t>direction</a:t>
            </a:r>
            <a:r>
              <a:rPr lang="en-US" sz="2000" dirty="0">
                <a:solidFill>
                  <a:srgbClr val="000000"/>
                </a:solidFill>
                <a:latin typeface="Times New Roman"/>
                <a:cs typeface="Times New Roman"/>
              </a:rPr>
              <a:t>!</a:t>
            </a:r>
            <a:endParaRPr lang="en-US" sz="2000" i="1" dirty="0">
              <a:latin typeface="Apple Chancery"/>
              <a:cs typeface="Apple Chancery"/>
            </a:endParaRPr>
          </a:p>
        </p:txBody>
      </p:sp>
    </p:spTree>
    <p:extLst>
      <p:ext uri="{BB962C8B-B14F-4D97-AF65-F5344CB8AC3E}">
        <p14:creationId xmlns:p14="http://schemas.microsoft.com/office/powerpoint/2010/main" val="85004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p:cNvGraphicFramePr>
            <a:graphicFrameLocks noChangeAspect="1"/>
          </p:cNvGraphicFramePr>
          <p:nvPr>
            <p:extLst>
              <p:ext uri="{D42A27DB-BD31-4B8C-83A1-F6EECF244321}">
                <p14:modId xmlns:p14="http://schemas.microsoft.com/office/powerpoint/2010/main" val="3207693569"/>
              </p:ext>
            </p:extLst>
          </p:nvPr>
        </p:nvGraphicFramePr>
        <p:xfrm>
          <a:off x="3663080" y="4114195"/>
          <a:ext cx="1312863" cy="390525"/>
        </p:xfrm>
        <a:graphic>
          <a:graphicData uri="http://schemas.openxmlformats.org/presentationml/2006/ole">
            <mc:AlternateContent xmlns:mc="http://schemas.openxmlformats.org/markup-compatibility/2006">
              <mc:Choice xmlns:v="urn:schemas-microsoft-com:vml" Requires="v">
                <p:oleObj spid="_x0000_s3223" name="Equation" r:id="rId3" imgW="812800" imgH="241300" progId="Equation.DSMT4">
                  <p:embed/>
                </p:oleObj>
              </mc:Choice>
              <mc:Fallback>
                <p:oleObj name="Equation" r:id="rId3" imgW="812800" imgH="241300" progId="Equation.DSMT4">
                  <p:embed/>
                  <p:pic>
                    <p:nvPicPr>
                      <p:cNvPr id="39" name="Object 38"/>
                      <p:cNvPicPr/>
                      <p:nvPr/>
                    </p:nvPicPr>
                    <p:blipFill>
                      <a:blip r:embed="rId4"/>
                      <a:stretch>
                        <a:fillRect/>
                      </a:stretch>
                    </p:blipFill>
                    <p:spPr>
                      <a:xfrm>
                        <a:off x="3663080" y="4114195"/>
                        <a:ext cx="1312863" cy="390525"/>
                      </a:xfrm>
                      <a:prstGeom prst="rect">
                        <a:avLst/>
                      </a:prstGeom>
                    </p:spPr>
                  </p:pic>
                </p:oleObj>
              </mc:Fallback>
            </mc:AlternateContent>
          </a:graphicData>
        </a:graphic>
      </p:graphicFrame>
      <p:sp>
        <p:nvSpPr>
          <p:cNvPr id="49" name="TextBox 48">
            <a:extLst>
              <a:ext uri="{FF2B5EF4-FFF2-40B4-BE49-F238E27FC236}">
                <a16:creationId xmlns:a16="http://schemas.microsoft.com/office/drawing/2014/main" id="{1C649950-1666-2349-8A94-D8EC2FC1D76F}"/>
              </a:ext>
            </a:extLst>
          </p:cNvPr>
          <p:cNvSpPr txBox="1"/>
          <p:nvPr/>
        </p:nvSpPr>
        <p:spPr>
          <a:xfrm>
            <a:off x="1839167" y="2983986"/>
            <a:ext cx="2042628"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will equal</a:t>
            </a:r>
            <a:endParaRPr lang="en-US" sz="2000" dirty="0">
              <a:latin typeface="Apple Chancery"/>
              <a:cs typeface="Apple Chancery"/>
            </a:endParaRPr>
          </a:p>
        </p:txBody>
      </p:sp>
      <p:graphicFrame>
        <p:nvGraphicFramePr>
          <p:cNvPr id="50" name="Object 49">
            <a:extLst>
              <a:ext uri="{FF2B5EF4-FFF2-40B4-BE49-F238E27FC236}">
                <a16:creationId xmlns:a16="http://schemas.microsoft.com/office/drawing/2014/main" id="{9428F44C-C4F2-F046-9C54-679163B0AF8D}"/>
              </a:ext>
            </a:extLst>
          </p:cNvPr>
          <p:cNvGraphicFramePr>
            <a:graphicFrameLocks noChangeAspect="1"/>
          </p:cNvGraphicFramePr>
          <p:nvPr>
            <p:extLst>
              <p:ext uri="{D42A27DB-BD31-4B8C-83A1-F6EECF244321}">
                <p14:modId xmlns:p14="http://schemas.microsoft.com/office/powerpoint/2010/main" val="3087804564"/>
              </p:ext>
            </p:extLst>
          </p:nvPr>
        </p:nvGraphicFramePr>
        <p:xfrm>
          <a:off x="225872" y="3305208"/>
          <a:ext cx="1312863" cy="390525"/>
        </p:xfrm>
        <a:graphic>
          <a:graphicData uri="http://schemas.openxmlformats.org/presentationml/2006/ole">
            <mc:AlternateContent xmlns:mc="http://schemas.openxmlformats.org/markup-compatibility/2006">
              <mc:Choice xmlns:v="urn:schemas-microsoft-com:vml" Requires="v">
                <p:oleObj spid="_x0000_s3224" name="Equation" r:id="rId3" imgW="812800" imgH="241300" progId="Equation.DSMT4">
                  <p:embed/>
                </p:oleObj>
              </mc:Choice>
              <mc:Fallback>
                <p:oleObj name="Equation" r:id="rId3" imgW="812800" imgH="241300" progId="Equation.DSMT4">
                  <p:embed/>
                  <p:pic>
                    <p:nvPicPr>
                      <p:cNvPr id="39" name="Object 38"/>
                      <p:cNvPicPr/>
                      <p:nvPr/>
                    </p:nvPicPr>
                    <p:blipFill>
                      <a:blip r:embed="rId4"/>
                      <a:stretch>
                        <a:fillRect/>
                      </a:stretch>
                    </p:blipFill>
                    <p:spPr>
                      <a:xfrm>
                        <a:off x="225872" y="3305208"/>
                        <a:ext cx="1312863" cy="390525"/>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032053280"/>
              </p:ext>
            </p:extLst>
          </p:nvPr>
        </p:nvGraphicFramePr>
        <p:xfrm>
          <a:off x="3800748" y="3182333"/>
          <a:ext cx="738188" cy="390525"/>
        </p:xfrm>
        <a:graphic>
          <a:graphicData uri="http://schemas.openxmlformats.org/presentationml/2006/ole">
            <mc:AlternateContent xmlns:mc="http://schemas.openxmlformats.org/markup-compatibility/2006">
              <mc:Choice xmlns:v="urn:schemas-microsoft-com:vml" Requires="v">
                <p:oleObj spid="_x0000_s3225" name="Equation" r:id="rId5" imgW="457200" imgH="241300" progId="Equation.DSMT4">
                  <p:embed/>
                </p:oleObj>
              </mc:Choice>
              <mc:Fallback>
                <p:oleObj name="Equation" r:id="rId5" imgW="457200" imgH="241300" progId="Equation.DSMT4">
                  <p:embed/>
                  <p:pic>
                    <p:nvPicPr>
                      <p:cNvPr id="38" name="Object 37"/>
                      <p:cNvPicPr/>
                      <p:nvPr/>
                    </p:nvPicPr>
                    <p:blipFill>
                      <a:blip r:embed="rId6"/>
                      <a:stretch>
                        <a:fillRect/>
                      </a:stretch>
                    </p:blipFill>
                    <p:spPr>
                      <a:xfrm>
                        <a:off x="3800748" y="3182333"/>
                        <a:ext cx="738188" cy="390525"/>
                      </a:xfrm>
                      <a:prstGeom prst="rect">
                        <a:avLst/>
                      </a:prstGeom>
                    </p:spPr>
                  </p:pic>
                </p:oleObj>
              </mc:Fallback>
            </mc:AlternateContent>
          </a:graphicData>
        </a:graphic>
      </p:graphicFrame>
      <p:cxnSp>
        <p:nvCxnSpPr>
          <p:cNvPr id="40" name="Straight Arrow Connector 39"/>
          <p:cNvCxnSpPr/>
          <p:nvPr/>
        </p:nvCxnSpPr>
        <p:spPr>
          <a:xfrm flipH="1" flipV="1">
            <a:off x="3341835" y="3069950"/>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7" name="Object 46">
            <a:extLst>
              <a:ext uri="{FF2B5EF4-FFF2-40B4-BE49-F238E27FC236}">
                <a16:creationId xmlns:a16="http://schemas.microsoft.com/office/drawing/2014/main" id="{69CEF9C9-C088-AB47-A687-C7B89D020B06}"/>
              </a:ext>
            </a:extLst>
          </p:cNvPr>
          <p:cNvGraphicFramePr>
            <a:graphicFrameLocks noChangeAspect="1"/>
          </p:cNvGraphicFramePr>
          <p:nvPr>
            <p:extLst>
              <p:ext uri="{D42A27DB-BD31-4B8C-83A1-F6EECF244321}">
                <p14:modId xmlns:p14="http://schemas.microsoft.com/office/powerpoint/2010/main" val="3611532052"/>
              </p:ext>
            </p:extLst>
          </p:nvPr>
        </p:nvGraphicFramePr>
        <p:xfrm>
          <a:off x="243309" y="3007450"/>
          <a:ext cx="287338" cy="328612"/>
        </p:xfrm>
        <a:graphic>
          <a:graphicData uri="http://schemas.openxmlformats.org/presentationml/2006/ole">
            <mc:AlternateContent xmlns:mc="http://schemas.openxmlformats.org/markup-compatibility/2006">
              <mc:Choice xmlns:v="urn:schemas-microsoft-com:vml" Requires="v">
                <p:oleObj spid="_x0000_s3226" name="Equation" r:id="rId7" imgW="177800" imgH="203200" progId="Equation.DSMT4">
                  <p:embed/>
                </p:oleObj>
              </mc:Choice>
              <mc:Fallback>
                <p:oleObj name="Equation" r:id="rId7" imgW="177800" imgH="203200" progId="Equation.DSMT4">
                  <p:embed/>
                  <p:pic>
                    <p:nvPicPr>
                      <p:cNvPr id="29" name="Object 28"/>
                      <p:cNvPicPr/>
                      <p:nvPr/>
                    </p:nvPicPr>
                    <p:blipFill>
                      <a:blip r:embed="rId8"/>
                      <a:stretch>
                        <a:fillRect/>
                      </a:stretch>
                    </p:blipFill>
                    <p:spPr>
                      <a:xfrm>
                        <a:off x="243309" y="3007450"/>
                        <a:ext cx="287338" cy="328612"/>
                      </a:xfrm>
                      <a:prstGeom prst="rect">
                        <a:avLst/>
                      </a:prstGeom>
                    </p:spPr>
                  </p:pic>
                </p:oleObj>
              </mc:Fallback>
            </mc:AlternateContent>
          </a:graphicData>
        </a:graphic>
      </p:graphicFrame>
      <p:sp>
        <p:nvSpPr>
          <p:cNvPr id="9" name="TextBox 8"/>
          <p:cNvSpPr txBox="1"/>
          <p:nvPr/>
        </p:nvSpPr>
        <p:spPr>
          <a:xfrm>
            <a:off x="204391" y="250497"/>
            <a:ext cx="4644230" cy="1138773"/>
          </a:xfrm>
          <a:prstGeom prst="rect">
            <a:avLst/>
          </a:prstGeom>
          <a:noFill/>
          <a:ln>
            <a:noFill/>
          </a:ln>
        </p:spPr>
        <p:txBody>
          <a:bodyPr wrap="square" rtlCol="0">
            <a:spAutoFit/>
          </a:bodyPr>
          <a:lstStyle/>
          <a:p>
            <a:r>
              <a:rPr lang="en-US" sz="2800" dirty="0">
                <a:solidFill>
                  <a:srgbClr val="FF0000"/>
                </a:solidFill>
                <a:latin typeface="Apple Chancery"/>
                <a:cs typeface="Apple Chancery"/>
              </a:rPr>
              <a:t>So how can we relate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centripetal acceleration </a:t>
            </a:r>
            <a:r>
              <a:rPr lang="en-US" sz="2000" dirty="0">
                <a:solidFill>
                  <a:srgbClr val="000000"/>
                </a:solidFill>
                <a:latin typeface="Times New Roman"/>
                <a:cs typeface="Times New Roman"/>
              </a:rPr>
              <a:t>to the radius of the arc </a:t>
            </a:r>
            <a:r>
              <a:rPr lang="en-US" sz="2000" i="1" dirty="0">
                <a:solidFill>
                  <a:srgbClr val="FF0000"/>
                </a:solidFill>
                <a:latin typeface="Times New Roman"/>
                <a:cs typeface="Times New Roman"/>
              </a:rPr>
              <a:t>R</a:t>
            </a:r>
            <a:r>
              <a:rPr lang="en-US" sz="2000" dirty="0">
                <a:solidFill>
                  <a:srgbClr val="000000"/>
                </a:solidFill>
                <a:latin typeface="Times New Roman"/>
                <a:cs typeface="Times New Roman"/>
              </a:rPr>
              <a:t> and magnitude of velocity of motion </a:t>
            </a:r>
            <a:r>
              <a:rPr lang="en-US" sz="2000" i="1" dirty="0">
                <a:solidFill>
                  <a:srgbClr val="FF0000"/>
                </a:solidFill>
                <a:latin typeface="Times New Roman"/>
                <a:cs typeface="Times New Roman"/>
              </a:rPr>
              <a:t>v</a:t>
            </a:r>
            <a:r>
              <a:rPr lang="en-US" sz="2000" dirty="0">
                <a:solidFill>
                  <a:srgbClr val="000000"/>
                </a:solidFill>
                <a:latin typeface="Times New Roman"/>
                <a:cs typeface="Times New Roman"/>
              </a:rPr>
              <a:t>?  </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01051" y="6427113"/>
            <a:ext cx="628650" cy="276999"/>
          </a:xfrm>
          <a:prstGeom prst="rect">
            <a:avLst/>
          </a:prstGeom>
          <a:noFill/>
        </p:spPr>
        <p:txBody>
          <a:bodyPr wrap="square" rtlCol="0">
            <a:spAutoFit/>
          </a:bodyPr>
          <a:lstStyle/>
          <a:p>
            <a:r>
              <a:rPr lang="en-US" sz="1200" dirty="0">
                <a:latin typeface="Times New Roman"/>
                <a:cs typeface="Times New Roman"/>
              </a:rPr>
              <a:t>27.)</a:t>
            </a:r>
          </a:p>
        </p:txBody>
      </p:sp>
      <p:sp>
        <p:nvSpPr>
          <p:cNvPr id="2" name="Oval 1"/>
          <p:cNvSpPr/>
          <p:nvPr/>
        </p:nvSpPr>
        <p:spPr>
          <a:xfrm>
            <a:off x="4826000" y="703901"/>
            <a:ext cx="3543300" cy="3543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8305800" y="2412051"/>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591300" y="2475551"/>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7899400" y="1284926"/>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6591300" y="1393327"/>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375650" y="1288102"/>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4035042742"/>
              </p:ext>
            </p:extLst>
          </p:nvPr>
        </p:nvGraphicFramePr>
        <p:xfrm>
          <a:off x="7448550" y="498320"/>
          <a:ext cx="287338" cy="328612"/>
        </p:xfrm>
        <a:graphic>
          <a:graphicData uri="http://schemas.openxmlformats.org/presentationml/2006/ole">
            <mc:AlternateContent xmlns:mc="http://schemas.openxmlformats.org/markup-compatibility/2006">
              <mc:Choice xmlns:v="urn:schemas-microsoft-com:vml" Requires="v">
                <p:oleObj spid="_x0000_s3227" name="Equation" r:id="rId7" imgW="177800" imgH="203200" progId="Equation.DSMT4">
                  <p:embed/>
                </p:oleObj>
              </mc:Choice>
              <mc:Fallback>
                <p:oleObj name="Equation" r:id="rId7" imgW="177800" imgH="203200" progId="Equation.DSMT4">
                  <p:embed/>
                  <p:pic>
                    <p:nvPicPr>
                      <p:cNvPr id="29" name="Object 28"/>
                      <p:cNvPicPr/>
                      <p:nvPr/>
                    </p:nvPicPr>
                    <p:blipFill>
                      <a:blip r:embed="rId8"/>
                      <a:stretch>
                        <a:fillRect/>
                      </a:stretch>
                    </p:blipFill>
                    <p:spPr>
                      <a:xfrm>
                        <a:off x="7448550" y="498320"/>
                        <a:ext cx="287338" cy="328612"/>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978387631"/>
              </p:ext>
            </p:extLst>
          </p:nvPr>
        </p:nvGraphicFramePr>
        <p:xfrm>
          <a:off x="8439150" y="1973263"/>
          <a:ext cx="246063" cy="328612"/>
        </p:xfrm>
        <a:graphic>
          <a:graphicData uri="http://schemas.openxmlformats.org/presentationml/2006/ole">
            <mc:AlternateContent xmlns:mc="http://schemas.openxmlformats.org/markup-compatibility/2006">
              <mc:Choice xmlns:v="urn:schemas-microsoft-com:vml" Requires="v">
                <p:oleObj spid="_x0000_s3228" name="Equation" r:id="rId9" imgW="152400" imgH="203200" progId="Equation.DSMT4">
                  <p:embed/>
                </p:oleObj>
              </mc:Choice>
              <mc:Fallback>
                <p:oleObj name="Equation" r:id="rId9" imgW="152400" imgH="203200" progId="Equation.DSMT4">
                  <p:embed/>
                  <p:pic>
                    <p:nvPicPr>
                      <p:cNvPr id="30" name="Object 29"/>
                      <p:cNvPicPr/>
                      <p:nvPr/>
                    </p:nvPicPr>
                    <p:blipFill>
                      <a:blip r:embed="rId10"/>
                      <a:stretch>
                        <a:fillRect/>
                      </a:stretch>
                    </p:blipFill>
                    <p:spPr>
                      <a:xfrm>
                        <a:off x="8439150" y="1973263"/>
                        <a:ext cx="246063" cy="328612"/>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00428155"/>
              </p:ext>
            </p:extLst>
          </p:nvPr>
        </p:nvGraphicFramePr>
        <p:xfrm>
          <a:off x="8507413" y="1541670"/>
          <a:ext cx="411163" cy="328613"/>
        </p:xfrm>
        <a:graphic>
          <a:graphicData uri="http://schemas.openxmlformats.org/presentationml/2006/ole">
            <mc:AlternateContent xmlns:mc="http://schemas.openxmlformats.org/markup-compatibility/2006">
              <mc:Choice xmlns:v="urn:schemas-microsoft-com:vml" Requires="v">
                <p:oleObj spid="_x0000_s3229" name="Equation" r:id="rId11" imgW="254000" imgH="203200" progId="Equation.DSMT4">
                  <p:embed/>
                </p:oleObj>
              </mc:Choice>
              <mc:Fallback>
                <p:oleObj name="Equation" r:id="rId11" imgW="254000" imgH="203200" progId="Equation.DSMT4">
                  <p:embed/>
                  <p:pic>
                    <p:nvPicPr>
                      <p:cNvPr id="32" name="Object 31"/>
                      <p:cNvPicPr/>
                      <p:nvPr/>
                    </p:nvPicPr>
                    <p:blipFill>
                      <a:blip r:embed="rId12"/>
                      <a:stretch>
                        <a:fillRect/>
                      </a:stretch>
                    </p:blipFill>
                    <p:spPr>
                      <a:xfrm>
                        <a:off x="8507413" y="1541670"/>
                        <a:ext cx="411163" cy="328613"/>
                      </a:xfrm>
                      <a:prstGeom prst="rect">
                        <a:avLst/>
                      </a:prstGeom>
                    </p:spPr>
                  </p:pic>
                </p:oleObj>
              </mc:Fallback>
            </mc:AlternateContent>
          </a:graphicData>
        </a:graphic>
      </p:graphicFrame>
      <p:cxnSp>
        <p:nvCxnSpPr>
          <p:cNvPr id="43" name="Straight Arrow Connector 42"/>
          <p:cNvCxnSpPr/>
          <p:nvPr/>
        </p:nvCxnSpPr>
        <p:spPr>
          <a:xfrm flipH="1" flipV="1">
            <a:off x="7137400" y="39052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988301" y="1411927"/>
            <a:ext cx="351366" cy="1000125"/>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nvGraphicFramePr>
        <p:xfrm>
          <a:off x="7845425" y="1763713"/>
          <a:ext cx="225425" cy="246062"/>
        </p:xfrm>
        <a:graphic>
          <a:graphicData uri="http://schemas.openxmlformats.org/presentationml/2006/ole">
            <mc:AlternateContent xmlns:mc="http://schemas.openxmlformats.org/markup-compatibility/2006">
              <mc:Choice xmlns:v="urn:schemas-microsoft-com:vml" Requires="v">
                <p:oleObj spid="_x0000_s3230" name="Equation" r:id="rId13" imgW="139700" imgH="152400" progId="Equation.DSMT4">
                  <p:embed/>
                </p:oleObj>
              </mc:Choice>
              <mc:Fallback>
                <p:oleObj name="Equation" r:id="rId13" imgW="139700" imgH="152400" progId="Equation.DSMT4">
                  <p:embed/>
                  <p:pic>
                    <p:nvPicPr>
                      <p:cNvPr id="65" name="Object 64"/>
                      <p:cNvPicPr/>
                      <p:nvPr/>
                    </p:nvPicPr>
                    <p:blipFill>
                      <a:blip r:embed="rId14"/>
                      <a:stretch>
                        <a:fillRect/>
                      </a:stretch>
                    </p:blipFill>
                    <p:spPr>
                      <a:xfrm>
                        <a:off x="7845425" y="1763713"/>
                        <a:ext cx="225425" cy="246062"/>
                      </a:xfrm>
                      <a:prstGeom prst="rect">
                        <a:avLst/>
                      </a:prstGeom>
                    </p:spPr>
                  </p:pic>
                </p:oleObj>
              </mc:Fallback>
            </mc:AlternateContent>
          </a:graphicData>
        </a:graphic>
      </p:graphicFrame>
      <p:graphicFrame>
        <p:nvGraphicFramePr>
          <p:cNvPr id="66" name="Object 65"/>
          <p:cNvGraphicFramePr>
            <a:graphicFrameLocks noChangeAspect="1"/>
          </p:cNvGraphicFramePr>
          <p:nvPr/>
        </p:nvGraphicFramePr>
        <p:xfrm>
          <a:off x="7053263" y="1650051"/>
          <a:ext cx="246062" cy="246063"/>
        </p:xfrm>
        <a:graphic>
          <a:graphicData uri="http://schemas.openxmlformats.org/presentationml/2006/ole">
            <mc:AlternateContent xmlns:mc="http://schemas.openxmlformats.org/markup-compatibility/2006">
              <mc:Choice xmlns:v="urn:schemas-microsoft-com:vml" Requires="v">
                <p:oleObj spid="_x0000_s3231" name="Equation" r:id="rId15" imgW="152400" imgH="152400" progId="Equation.DSMT4">
                  <p:embed/>
                </p:oleObj>
              </mc:Choice>
              <mc:Fallback>
                <p:oleObj name="Equation" r:id="rId15" imgW="152400" imgH="152400" progId="Equation.DSMT4">
                  <p:embed/>
                  <p:pic>
                    <p:nvPicPr>
                      <p:cNvPr id="66" name="Object 65"/>
                      <p:cNvPicPr/>
                      <p:nvPr/>
                    </p:nvPicPr>
                    <p:blipFill>
                      <a:blip r:embed="rId16"/>
                      <a:stretch>
                        <a:fillRect/>
                      </a:stretch>
                    </p:blipFill>
                    <p:spPr>
                      <a:xfrm>
                        <a:off x="7053263" y="1650051"/>
                        <a:ext cx="246062" cy="246063"/>
                      </a:xfrm>
                      <a:prstGeom prst="rect">
                        <a:avLst/>
                      </a:prstGeom>
                    </p:spPr>
                  </p:pic>
                </p:oleObj>
              </mc:Fallback>
            </mc:AlternateContent>
          </a:graphicData>
        </a:graphic>
      </p:graphicFrame>
      <p:graphicFrame>
        <p:nvGraphicFramePr>
          <p:cNvPr id="67" name="Object 66"/>
          <p:cNvGraphicFramePr>
            <a:graphicFrameLocks noChangeAspect="1"/>
          </p:cNvGraphicFramePr>
          <p:nvPr/>
        </p:nvGraphicFramePr>
        <p:xfrm>
          <a:off x="7548560" y="2481901"/>
          <a:ext cx="246062" cy="246063"/>
        </p:xfrm>
        <a:graphic>
          <a:graphicData uri="http://schemas.openxmlformats.org/presentationml/2006/ole">
            <mc:AlternateContent xmlns:mc="http://schemas.openxmlformats.org/markup-compatibility/2006">
              <mc:Choice xmlns:v="urn:schemas-microsoft-com:vml" Requires="v">
                <p:oleObj spid="_x0000_s3232" name="Equation" r:id="rId17" imgW="152400" imgH="152400" progId="Equation.DSMT4">
                  <p:embed/>
                </p:oleObj>
              </mc:Choice>
              <mc:Fallback>
                <p:oleObj name="Equation" r:id="rId17" imgW="152400" imgH="152400" progId="Equation.DSMT4">
                  <p:embed/>
                  <p:pic>
                    <p:nvPicPr>
                      <p:cNvPr id="67" name="Object 66"/>
                      <p:cNvPicPr/>
                      <p:nvPr/>
                    </p:nvPicPr>
                    <p:blipFill>
                      <a:blip r:embed="rId16"/>
                      <a:stretch>
                        <a:fillRect/>
                      </a:stretch>
                    </p:blipFill>
                    <p:spPr>
                      <a:xfrm>
                        <a:off x="7548560" y="2481901"/>
                        <a:ext cx="246062" cy="246063"/>
                      </a:xfrm>
                      <a:prstGeom prst="rect">
                        <a:avLst/>
                      </a:prstGeom>
                    </p:spPr>
                  </p:pic>
                </p:oleObj>
              </mc:Fallback>
            </mc:AlternateContent>
          </a:graphicData>
        </a:graphic>
      </p:graphicFrame>
      <p:graphicFrame>
        <p:nvGraphicFramePr>
          <p:cNvPr id="68" name="Object 67"/>
          <p:cNvGraphicFramePr>
            <a:graphicFrameLocks noChangeAspect="1"/>
          </p:cNvGraphicFramePr>
          <p:nvPr/>
        </p:nvGraphicFramePr>
        <p:xfrm>
          <a:off x="6926402" y="2180276"/>
          <a:ext cx="204788" cy="285750"/>
        </p:xfrm>
        <a:graphic>
          <a:graphicData uri="http://schemas.openxmlformats.org/presentationml/2006/ole">
            <mc:AlternateContent xmlns:mc="http://schemas.openxmlformats.org/markup-compatibility/2006">
              <mc:Choice xmlns:v="urn:schemas-microsoft-com:vml" Requires="v">
                <p:oleObj spid="_x0000_s3233" name="Equation" r:id="rId18" imgW="127000" imgH="177800" progId="Equation.DSMT4">
                  <p:embed/>
                </p:oleObj>
              </mc:Choice>
              <mc:Fallback>
                <p:oleObj name="Equation" r:id="rId18" imgW="127000" imgH="177800" progId="Equation.DSMT4">
                  <p:embed/>
                  <p:pic>
                    <p:nvPicPr>
                      <p:cNvPr id="68" name="Object 67"/>
                      <p:cNvPicPr/>
                      <p:nvPr/>
                    </p:nvPicPr>
                    <p:blipFill>
                      <a:blip r:embed="rId19"/>
                      <a:stretch>
                        <a:fillRect/>
                      </a:stretch>
                    </p:blipFill>
                    <p:spPr>
                      <a:xfrm>
                        <a:off x="6926402" y="2180276"/>
                        <a:ext cx="204788" cy="285750"/>
                      </a:xfrm>
                      <a:prstGeom prst="rect">
                        <a:avLst/>
                      </a:prstGeom>
                    </p:spPr>
                  </p:pic>
                </p:oleObj>
              </mc:Fallback>
            </mc:AlternateContent>
          </a:graphicData>
        </a:graphic>
      </p:graphicFrame>
      <p:sp>
        <p:nvSpPr>
          <p:cNvPr id="69" name="Freeform 68"/>
          <p:cNvSpPr/>
          <p:nvPr/>
        </p:nvSpPr>
        <p:spPr>
          <a:xfrm>
            <a:off x="6823075" y="2282825"/>
            <a:ext cx="65227" cy="193675"/>
          </a:xfrm>
          <a:custGeom>
            <a:avLst/>
            <a:gdLst>
              <a:gd name="connsiteX0" fmla="*/ 0 w 65227"/>
              <a:gd name="connsiteY0" fmla="*/ 0 h 193675"/>
              <a:gd name="connsiteX1" fmla="*/ 57150 w 65227"/>
              <a:gd name="connsiteY1" fmla="*/ 92075 h 193675"/>
              <a:gd name="connsiteX2" fmla="*/ 63500 w 65227"/>
              <a:gd name="connsiteY2" fmla="*/ 193675 h 193675"/>
            </a:gdLst>
            <a:ahLst/>
            <a:cxnLst>
              <a:cxn ang="0">
                <a:pos x="connsiteX0" y="connsiteY0"/>
              </a:cxn>
              <a:cxn ang="0">
                <a:pos x="connsiteX1" y="connsiteY1"/>
              </a:cxn>
              <a:cxn ang="0">
                <a:pos x="connsiteX2" y="connsiteY2"/>
              </a:cxn>
            </a:cxnLst>
            <a:rect l="l" t="t" r="r" b="b"/>
            <a:pathLst>
              <a:path w="65227" h="193675">
                <a:moveTo>
                  <a:pt x="0" y="0"/>
                </a:moveTo>
                <a:cubicBezTo>
                  <a:pt x="23283" y="29898"/>
                  <a:pt x="46567" y="59796"/>
                  <a:pt x="57150" y="92075"/>
                </a:cubicBezTo>
                <a:cubicBezTo>
                  <a:pt x="67733" y="124354"/>
                  <a:pt x="65616" y="159014"/>
                  <a:pt x="63500" y="1936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204391" y="1503039"/>
            <a:ext cx="4644230"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Look at </a:t>
            </a:r>
            <a:r>
              <a:rPr lang="en-US" sz="2000" dirty="0">
                <a:solidFill>
                  <a:srgbClr val="000000"/>
                </a:solidFill>
                <a:latin typeface="Times New Roman"/>
                <a:cs typeface="Times New Roman"/>
              </a:rPr>
              <a:t>how the body’s </a:t>
            </a:r>
            <a:r>
              <a:rPr lang="en-US" sz="2000" dirty="0">
                <a:solidFill>
                  <a:srgbClr val="0000FF"/>
                </a:solidFill>
                <a:latin typeface="Times New Roman"/>
                <a:cs typeface="Times New Roman"/>
              </a:rPr>
              <a:t>velocity vector</a:t>
            </a:r>
            <a:r>
              <a:rPr lang="en-US" sz="2000" i="1" dirty="0">
                <a:solidFill>
                  <a:srgbClr val="0000FF"/>
                </a:solidFill>
                <a:latin typeface="Times New Roman"/>
                <a:cs typeface="Times New Roman"/>
              </a:rPr>
              <a:t> changes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after the body displaces an angular distance of     (that change is shown below as a vector subtraction).</a:t>
            </a:r>
            <a:endParaRPr lang="en-US" sz="2000" i="1" dirty="0">
              <a:latin typeface="Apple Chancery"/>
              <a:cs typeface="Apple Chancery"/>
            </a:endParaRPr>
          </a:p>
        </p:txBody>
      </p:sp>
      <p:graphicFrame>
        <p:nvGraphicFramePr>
          <p:cNvPr id="33" name="Object 32"/>
          <p:cNvGraphicFramePr>
            <a:graphicFrameLocks noChangeAspect="1"/>
          </p:cNvGraphicFramePr>
          <p:nvPr/>
        </p:nvGraphicFramePr>
        <p:xfrm>
          <a:off x="1462881" y="2297113"/>
          <a:ext cx="201612" cy="284162"/>
        </p:xfrm>
        <a:graphic>
          <a:graphicData uri="http://schemas.openxmlformats.org/presentationml/2006/ole">
            <mc:AlternateContent xmlns:mc="http://schemas.openxmlformats.org/markup-compatibility/2006">
              <mc:Choice xmlns:v="urn:schemas-microsoft-com:vml" Requires="v">
                <p:oleObj spid="_x0000_s3234" name="Equation" r:id="rId20" imgW="127000" imgH="177800" progId="Equation.DSMT4">
                  <p:embed/>
                </p:oleObj>
              </mc:Choice>
              <mc:Fallback>
                <p:oleObj name="Equation" r:id="rId20" imgW="127000" imgH="177800" progId="Equation.DSMT4">
                  <p:embed/>
                  <p:pic>
                    <p:nvPicPr>
                      <p:cNvPr id="33" name="Object 32"/>
                      <p:cNvPicPr/>
                      <p:nvPr/>
                    </p:nvPicPr>
                    <p:blipFill>
                      <a:blip r:embed="rId21"/>
                      <a:stretch>
                        <a:fillRect/>
                      </a:stretch>
                    </p:blipFill>
                    <p:spPr>
                      <a:xfrm>
                        <a:off x="1462881" y="2297113"/>
                        <a:ext cx="201612" cy="284162"/>
                      </a:xfrm>
                      <a:prstGeom prst="rect">
                        <a:avLst/>
                      </a:prstGeom>
                    </p:spPr>
                  </p:pic>
                </p:oleObj>
              </mc:Fallback>
            </mc:AlternateContent>
          </a:graphicData>
        </a:graphic>
      </p:graphicFrame>
      <p:sp>
        <p:nvSpPr>
          <p:cNvPr id="34" name="TextBox 33"/>
          <p:cNvSpPr txBox="1"/>
          <p:nvPr/>
        </p:nvSpPr>
        <p:spPr>
          <a:xfrm>
            <a:off x="245317" y="4592214"/>
            <a:ext cx="8770095" cy="1138773"/>
          </a:xfrm>
          <a:prstGeom prst="rect">
            <a:avLst/>
          </a:prstGeom>
          <a:noFill/>
          <a:ln>
            <a:noFill/>
          </a:ln>
        </p:spPr>
        <p:txBody>
          <a:bodyPr wrap="square" rtlCol="0">
            <a:spAutoFit/>
          </a:bodyPr>
          <a:lstStyle/>
          <a:p>
            <a:r>
              <a:rPr lang="en-US" sz="2800" dirty="0">
                <a:solidFill>
                  <a:srgbClr val="FF0000"/>
                </a:solidFill>
                <a:latin typeface="Apple Chancery"/>
                <a:cs typeface="Apple Chancery"/>
              </a:rPr>
              <a:t>Notice</a:t>
            </a:r>
            <a:r>
              <a:rPr lang="en-US" sz="2000" dirty="0">
                <a:solidFill>
                  <a:srgbClr val="000000"/>
                </a:solidFill>
                <a:latin typeface="Times New Roman"/>
                <a:cs typeface="Times New Roman"/>
              </a:rPr>
              <a:t> that the </a:t>
            </a:r>
            <a:r>
              <a:rPr lang="en-US" sz="2000" dirty="0">
                <a:solidFill>
                  <a:srgbClr val="0000FF"/>
                </a:solidFill>
                <a:latin typeface="Times New Roman"/>
                <a:cs typeface="Times New Roman"/>
              </a:rPr>
              <a:t>direction of </a:t>
            </a:r>
            <a:r>
              <a:rPr lang="en-US" sz="2000" dirty="0">
                <a:solidFill>
                  <a:srgbClr val="000000"/>
                </a:solidFill>
                <a:latin typeface="Times New Roman"/>
                <a:cs typeface="Times New Roman"/>
              </a:rPr>
              <a:t>that </a:t>
            </a:r>
            <a:r>
              <a:rPr lang="en-US" sz="2000" dirty="0">
                <a:solidFill>
                  <a:srgbClr val="0000FF"/>
                </a:solidFill>
                <a:latin typeface="Times New Roman"/>
                <a:cs typeface="Times New Roman"/>
              </a:rPr>
              <a:t>velocity</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change </a:t>
            </a:r>
            <a:r>
              <a:rPr lang="en-US" sz="2000" dirty="0">
                <a:solidFill>
                  <a:srgbClr val="000000"/>
                </a:solidFill>
                <a:latin typeface="Times New Roman"/>
                <a:cs typeface="Times New Roman"/>
              </a:rPr>
              <a:t>is, more or less, </a:t>
            </a:r>
            <a:r>
              <a:rPr lang="en-US" sz="2000" i="1" dirty="0">
                <a:solidFill>
                  <a:srgbClr val="0000FF"/>
                </a:solidFill>
                <a:latin typeface="Times New Roman"/>
                <a:cs typeface="Times New Roman"/>
              </a:rPr>
              <a:t>toward the center of the arc </a:t>
            </a:r>
            <a:r>
              <a:rPr lang="en-US" sz="2000" dirty="0">
                <a:solidFill>
                  <a:srgbClr val="000000"/>
                </a:solidFill>
                <a:latin typeface="Times New Roman"/>
                <a:cs typeface="Times New Roman"/>
              </a:rPr>
              <a:t>upon which the body rides.  In fact, as the angle goes to zero, that direction would become dead-on </a:t>
            </a:r>
            <a:r>
              <a:rPr lang="en-US" sz="2000" i="1" dirty="0">
                <a:solidFill>
                  <a:srgbClr val="000000"/>
                </a:solidFill>
                <a:latin typeface="Times New Roman"/>
                <a:cs typeface="Times New Roman"/>
              </a:rPr>
              <a:t>center seeking</a:t>
            </a:r>
            <a:r>
              <a:rPr lang="en-US" sz="2000" dirty="0">
                <a:solidFill>
                  <a:srgbClr val="000000"/>
                </a:solidFill>
                <a:latin typeface="Times New Roman"/>
                <a:cs typeface="Times New Roman"/>
              </a:rPr>
              <a:t>.</a:t>
            </a:r>
            <a:endParaRPr lang="en-US" sz="2000" dirty="0">
              <a:latin typeface="Apple Chancery"/>
              <a:cs typeface="Apple Chancery"/>
            </a:endParaRPr>
          </a:p>
        </p:txBody>
      </p:sp>
      <p:cxnSp>
        <p:nvCxnSpPr>
          <p:cNvPr id="36" name="Straight Arrow Connector 35"/>
          <p:cNvCxnSpPr/>
          <p:nvPr/>
        </p:nvCxnSpPr>
        <p:spPr>
          <a:xfrm>
            <a:off x="8921750" y="1364302"/>
            <a:ext cx="0" cy="11239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3344305" y="3965698"/>
            <a:ext cx="736599" cy="24319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Freeform 69"/>
          <p:cNvSpPr/>
          <p:nvPr/>
        </p:nvSpPr>
        <p:spPr>
          <a:xfrm>
            <a:off x="3327325" y="3314095"/>
            <a:ext cx="203200" cy="67085"/>
          </a:xfrm>
          <a:custGeom>
            <a:avLst/>
            <a:gdLst>
              <a:gd name="connsiteX0" fmla="*/ 0 w 203200"/>
              <a:gd name="connsiteY0" fmla="*/ 66675 h 67085"/>
              <a:gd name="connsiteX1" fmla="*/ 111125 w 203200"/>
              <a:gd name="connsiteY1" fmla="*/ 57150 h 67085"/>
              <a:gd name="connsiteX2" fmla="*/ 203200 w 203200"/>
              <a:gd name="connsiteY2" fmla="*/ 0 h 67085"/>
            </a:gdLst>
            <a:ahLst/>
            <a:cxnLst>
              <a:cxn ang="0">
                <a:pos x="connsiteX0" y="connsiteY0"/>
              </a:cxn>
              <a:cxn ang="0">
                <a:pos x="connsiteX1" y="connsiteY1"/>
              </a:cxn>
              <a:cxn ang="0">
                <a:pos x="connsiteX2" y="connsiteY2"/>
              </a:cxn>
            </a:cxnLst>
            <a:rect l="l" t="t" r="r" b="b"/>
            <a:pathLst>
              <a:path w="203200" h="67085">
                <a:moveTo>
                  <a:pt x="0" y="66675"/>
                </a:moveTo>
                <a:cubicBezTo>
                  <a:pt x="38629" y="67469"/>
                  <a:pt x="77258" y="68263"/>
                  <a:pt x="111125" y="57150"/>
                </a:cubicBezTo>
                <a:cubicBezTo>
                  <a:pt x="144992" y="46037"/>
                  <a:pt x="203200" y="0"/>
                  <a:pt x="2032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1" name="Object 70"/>
          <p:cNvGraphicFramePr>
            <a:graphicFrameLocks noChangeAspect="1"/>
          </p:cNvGraphicFramePr>
          <p:nvPr/>
        </p:nvGraphicFramePr>
        <p:xfrm>
          <a:off x="3377331" y="3357596"/>
          <a:ext cx="204788" cy="285750"/>
        </p:xfrm>
        <a:graphic>
          <a:graphicData uri="http://schemas.openxmlformats.org/presentationml/2006/ole">
            <mc:AlternateContent xmlns:mc="http://schemas.openxmlformats.org/markup-compatibility/2006">
              <mc:Choice xmlns:v="urn:schemas-microsoft-com:vml" Requires="v">
                <p:oleObj spid="_x0000_s3235" name="Equation" r:id="rId22" imgW="127000" imgH="177800" progId="Equation.DSMT4">
                  <p:embed/>
                </p:oleObj>
              </mc:Choice>
              <mc:Fallback>
                <p:oleObj name="Equation" r:id="rId22" imgW="127000" imgH="177800" progId="Equation.DSMT4">
                  <p:embed/>
                  <p:pic>
                    <p:nvPicPr>
                      <p:cNvPr id="71" name="Object 70"/>
                      <p:cNvPicPr/>
                      <p:nvPr/>
                    </p:nvPicPr>
                    <p:blipFill>
                      <a:blip r:embed="rId19"/>
                      <a:stretch>
                        <a:fillRect/>
                      </a:stretch>
                    </p:blipFill>
                    <p:spPr>
                      <a:xfrm>
                        <a:off x="3377331" y="3357596"/>
                        <a:ext cx="204788" cy="285750"/>
                      </a:xfrm>
                      <a:prstGeom prst="rect">
                        <a:avLst/>
                      </a:prstGeom>
                    </p:spPr>
                  </p:pic>
                </p:oleObj>
              </mc:Fallback>
            </mc:AlternateContent>
          </a:graphicData>
        </a:graphic>
      </p:graphicFrame>
      <p:sp>
        <p:nvSpPr>
          <p:cNvPr id="42" name="TextBox 41"/>
          <p:cNvSpPr txBox="1"/>
          <p:nvPr/>
        </p:nvSpPr>
        <p:spPr>
          <a:xfrm>
            <a:off x="245317" y="5819742"/>
            <a:ext cx="8770095" cy="523220"/>
          </a:xfrm>
          <a:prstGeom prst="rect">
            <a:avLst/>
          </a:prstGeom>
          <a:noFill/>
          <a:ln>
            <a:noFill/>
          </a:ln>
        </p:spPr>
        <p:txBody>
          <a:bodyPr wrap="square" rtlCol="0">
            <a:spAutoFit/>
          </a:bodyPr>
          <a:lstStyle/>
          <a:p>
            <a:r>
              <a:rPr lang="en-US" sz="2800" i="1" dirty="0">
                <a:solidFill>
                  <a:srgbClr val="FF0000"/>
                </a:solidFill>
                <a:latin typeface="Apple Chancery"/>
                <a:cs typeface="Apple Chancery"/>
              </a:rPr>
              <a:t>Notice also </a:t>
            </a:r>
            <a:r>
              <a:rPr lang="en-US" sz="2000" dirty="0">
                <a:solidFill>
                  <a:srgbClr val="000000"/>
                </a:solidFill>
                <a:latin typeface="Times New Roman"/>
                <a:cs typeface="Times New Roman"/>
              </a:rPr>
              <a:t>that the </a:t>
            </a:r>
            <a:r>
              <a:rPr lang="en-US" sz="2000" dirty="0">
                <a:solidFill>
                  <a:srgbClr val="0000FF"/>
                </a:solidFill>
                <a:latin typeface="Times New Roman"/>
                <a:cs typeface="Times New Roman"/>
              </a:rPr>
              <a:t>triangle</a:t>
            </a:r>
            <a:r>
              <a:rPr lang="en-US" sz="2000" dirty="0">
                <a:solidFill>
                  <a:srgbClr val="000000"/>
                </a:solidFill>
                <a:latin typeface="Times New Roman"/>
                <a:cs typeface="Times New Roman"/>
              </a:rPr>
              <a:t> itself is </a:t>
            </a:r>
            <a:r>
              <a:rPr lang="en-US" sz="2000" dirty="0">
                <a:solidFill>
                  <a:srgbClr val="0000FF"/>
                </a:solidFill>
                <a:latin typeface="Times New Roman"/>
                <a:cs typeface="Times New Roman"/>
              </a:rPr>
              <a:t>isosceles</a:t>
            </a:r>
            <a:r>
              <a:rPr lang="en-US" sz="2000" dirty="0">
                <a:solidFill>
                  <a:srgbClr val="000000"/>
                </a:solidFill>
                <a:latin typeface="Times New Roman"/>
                <a:cs typeface="Times New Roman"/>
              </a:rPr>
              <a:t>.</a:t>
            </a:r>
            <a:endParaRPr lang="en-US" sz="2000" dirty="0">
              <a:latin typeface="Apple Chancery"/>
              <a:cs typeface="Apple Chancery"/>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3832551253"/>
              </p:ext>
            </p:extLst>
          </p:nvPr>
        </p:nvGraphicFramePr>
        <p:xfrm>
          <a:off x="2413273" y="3531583"/>
          <a:ext cx="860425" cy="390525"/>
        </p:xfrm>
        <a:graphic>
          <a:graphicData uri="http://schemas.openxmlformats.org/presentationml/2006/ole">
            <mc:AlternateContent xmlns:mc="http://schemas.openxmlformats.org/markup-compatibility/2006">
              <mc:Choice xmlns:v="urn:schemas-microsoft-com:vml" Requires="v">
                <p:oleObj spid="_x0000_s3236" name="Equation" r:id="rId23" imgW="533400" imgH="241300" progId="Equation.DSMT4">
                  <p:embed/>
                </p:oleObj>
              </mc:Choice>
              <mc:Fallback>
                <p:oleObj name="Equation" r:id="rId23" imgW="533400" imgH="241300" progId="Equation.DSMT4">
                  <p:embed/>
                  <p:pic>
                    <p:nvPicPr>
                      <p:cNvPr id="37" name="Object 36"/>
                      <p:cNvPicPr/>
                      <p:nvPr/>
                    </p:nvPicPr>
                    <p:blipFill>
                      <a:blip r:embed="rId24"/>
                      <a:stretch>
                        <a:fillRect/>
                      </a:stretch>
                    </p:blipFill>
                    <p:spPr>
                      <a:xfrm>
                        <a:off x="2413273" y="3531583"/>
                        <a:ext cx="860425" cy="390525"/>
                      </a:xfrm>
                      <a:prstGeom prst="rect">
                        <a:avLst/>
                      </a:prstGeom>
                    </p:spPr>
                  </p:pic>
                </p:oleObj>
              </mc:Fallback>
            </mc:AlternateContent>
          </a:graphicData>
        </a:graphic>
      </p:graphicFrame>
      <p:cxnSp>
        <p:nvCxnSpPr>
          <p:cNvPr id="41" name="Straight Arrow Connector 40"/>
          <p:cNvCxnSpPr/>
          <p:nvPr/>
        </p:nvCxnSpPr>
        <p:spPr>
          <a:xfrm>
            <a:off x="3342280" y="3082650"/>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C4C5F835-27FA-6B4F-A303-CCA6ED39431B}"/>
              </a:ext>
            </a:extLst>
          </p:cNvPr>
          <p:cNvSpPr txBox="1"/>
          <p:nvPr/>
        </p:nvSpPr>
        <p:spPr>
          <a:xfrm>
            <a:off x="473142" y="2982278"/>
            <a:ext cx="1960074"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added to</a:t>
            </a:r>
            <a:endParaRPr lang="en-US" sz="2000" dirty="0">
              <a:latin typeface="Apple Chancery"/>
              <a:cs typeface="Apple Chancery"/>
            </a:endParaRPr>
          </a:p>
        </p:txBody>
      </p:sp>
      <p:graphicFrame>
        <p:nvGraphicFramePr>
          <p:cNvPr id="48" name="Object 47">
            <a:extLst>
              <a:ext uri="{FF2B5EF4-FFF2-40B4-BE49-F238E27FC236}">
                <a16:creationId xmlns:a16="http://schemas.microsoft.com/office/drawing/2014/main" id="{89D8EA2D-9BA2-D04E-B5F1-D730E1F1B504}"/>
              </a:ext>
            </a:extLst>
          </p:cNvPr>
          <p:cNvGraphicFramePr>
            <a:graphicFrameLocks noChangeAspect="1"/>
          </p:cNvGraphicFramePr>
          <p:nvPr>
            <p:extLst>
              <p:ext uri="{D42A27DB-BD31-4B8C-83A1-F6EECF244321}">
                <p14:modId xmlns:p14="http://schemas.microsoft.com/office/powerpoint/2010/main" val="1227204643"/>
              </p:ext>
            </p:extLst>
          </p:nvPr>
        </p:nvGraphicFramePr>
        <p:xfrm>
          <a:off x="1487985" y="3021881"/>
          <a:ext cx="411163" cy="328613"/>
        </p:xfrm>
        <a:graphic>
          <a:graphicData uri="http://schemas.openxmlformats.org/presentationml/2006/ole">
            <mc:AlternateContent xmlns:mc="http://schemas.openxmlformats.org/markup-compatibility/2006">
              <mc:Choice xmlns:v="urn:schemas-microsoft-com:vml" Requires="v">
                <p:oleObj spid="_x0000_s3237" name="Equation" r:id="rId11" imgW="254000" imgH="203200" progId="Equation.DSMT4">
                  <p:embed/>
                </p:oleObj>
              </mc:Choice>
              <mc:Fallback>
                <p:oleObj name="Equation" r:id="rId11" imgW="254000" imgH="203200" progId="Equation.DSMT4">
                  <p:embed/>
                  <p:pic>
                    <p:nvPicPr>
                      <p:cNvPr id="32" name="Object 31"/>
                      <p:cNvPicPr/>
                      <p:nvPr/>
                    </p:nvPicPr>
                    <p:blipFill>
                      <a:blip r:embed="rId12"/>
                      <a:stretch>
                        <a:fillRect/>
                      </a:stretch>
                    </p:blipFill>
                    <p:spPr>
                      <a:xfrm>
                        <a:off x="1487985" y="3021881"/>
                        <a:ext cx="411163" cy="328613"/>
                      </a:xfrm>
                      <a:prstGeom prst="rect">
                        <a:avLst/>
                      </a:prstGeom>
                    </p:spPr>
                  </p:pic>
                </p:oleObj>
              </mc:Fallback>
            </mc:AlternateContent>
          </a:graphicData>
        </a:graphic>
      </p:graphicFrame>
    </p:spTree>
    <p:extLst>
      <p:ext uri="{BB962C8B-B14F-4D97-AF65-F5344CB8AC3E}">
        <p14:creationId xmlns:p14="http://schemas.microsoft.com/office/powerpoint/2010/main" val="33592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dissolve">
                                      <p:cBhvr>
                                        <p:cTn id="15" dur="500"/>
                                        <p:tgtEl>
                                          <p:spTgt spid="47"/>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par>
                                <p:cTn id="19" presetID="9"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dissolv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dissolve">
                                      <p:cBhvr>
                                        <p:cTn id="26" dur="500"/>
                                        <p:tgtEl>
                                          <p:spTgt spid="4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dissolve">
                                      <p:cBhvr>
                                        <p:cTn id="29" dur="500"/>
                                        <p:tgtEl>
                                          <p:spTgt spid="45"/>
                                        </p:tgtEl>
                                      </p:cBhvr>
                                    </p:animEffect>
                                  </p:childTnLst>
                                </p:cTn>
                              </p:par>
                              <p:par>
                                <p:cTn id="30" presetID="9"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dissolve">
                                      <p:cBhvr>
                                        <p:cTn id="32" dur="500"/>
                                        <p:tgtEl>
                                          <p:spTgt spid="41"/>
                                        </p:tgtEl>
                                      </p:cBhvr>
                                    </p:animEffect>
                                  </p:childTnLst>
                                </p:cTn>
                              </p:par>
                              <p:par>
                                <p:cTn id="33" presetID="9"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500"/>
                                        <p:tgtEl>
                                          <p:spTgt spid="36"/>
                                        </p:tgtEl>
                                      </p:cBhvr>
                                    </p:animEffect>
                                  </p:childTnLst>
                                </p:cTn>
                              </p:par>
                              <p:par>
                                <p:cTn id="39" presetID="9"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dissolve">
                                      <p:cBhvr>
                                        <p:cTn id="46" dur="500"/>
                                        <p:tgtEl>
                                          <p:spTgt spid="39"/>
                                        </p:tgtEl>
                                      </p:cBhvr>
                                    </p:animEffect>
                                  </p:childTnLst>
                                </p:cTn>
                              </p:par>
                              <p:par>
                                <p:cTn id="47" presetID="9"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dissolve">
                                      <p:cBhvr>
                                        <p:cTn id="52" dur="500"/>
                                        <p:tgtEl>
                                          <p:spTgt spid="70"/>
                                        </p:tgtEl>
                                      </p:cBhvr>
                                    </p:animEffect>
                                  </p:childTnLst>
                                </p:cTn>
                              </p:par>
                              <p:par>
                                <p:cTn id="53" presetID="9"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dissolve">
                                      <p:cBhvr>
                                        <p:cTn id="55" dur="500"/>
                                        <p:tgtEl>
                                          <p:spTgt spid="7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dissolve">
                                      <p:cBhvr>
                                        <p:cTn id="58" dur="500"/>
                                        <p:tgtEl>
                                          <p:spTgt spid="49"/>
                                        </p:tgtEl>
                                      </p:cBhvr>
                                    </p:animEffect>
                                  </p:childTnLst>
                                </p:cTn>
                              </p:par>
                              <p:par>
                                <p:cTn id="59" presetID="9"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dissolv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dissolv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dissolve">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34" grpId="0"/>
      <p:bldP spid="70" grpId="0" animBg="1"/>
      <p:bldP spid="42"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4390" y="402897"/>
            <a:ext cx="4701123"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Now consider </a:t>
            </a:r>
            <a:r>
              <a:rPr lang="en-US" sz="2000" dirty="0">
                <a:solidFill>
                  <a:srgbClr val="000000"/>
                </a:solidFill>
                <a:latin typeface="Times New Roman"/>
                <a:cs typeface="Times New Roman"/>
              </a:rPr>
              <a:t>the dotted triangle (look at sketch). It is also isosceles, and it is </a:t>
            </a:r>
            <a:r>
              <a:rPr lang="en-US" sz="2000" i="1" dirty="0">
                <a:solidFill>
                  <a:srgbClr val="000000"/>
                </a:solidFill>
                <a:latin typeface="Times New Roman"/>
                <a:cs typeface="Times New Roman"/>
              </a:rPr>
              <a:t>similar</a:t>
            </a:r>
            <a:r>
              <a:rPr lang="en-US" sz="2000" dirty="0">
                <a:solidFill>
                  <a:srgbClr val="000000"/>
                </a:solidFill>
                <a:latin typeface="Times New Roman"/>
                <a:cs typeface="Times New Roman"/>
              </a:rPr>
              <a:t> (in a mathematical sense) to the velocity triangle (same    ). </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28.)</a:t>
            </a:r>
          </a:p>
        </p:txBody>
      </p:sp>
      <p:sp>
        <p:nvSpPr>
          <p:cNvPr id="2" name="Oval 1"/>
          <p:cNvSpPr/>
          <p:nvPr/>
        </p:nvSpPr>
        <p:spPr>
          <a:xfrm>
            <a:off x="5156200" y="703901"/>
            <a:ext cx="3543300" cy="3543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7778750" y="498320"/>
          <a:ext cx="287338" cy="328612"/>
        </p:xfrm>
        <a:graphic>
          <a:graphicData uri="http://schemas.openxmlformats.org/presentationml/2006/ole">
            <mc:AlternateContent xmlns:mc="http://schemas.openxmlformats.org/markup-compatibility/2006">
              <mc:Choice xmlns:v="urn:schemas-microsoft-com:vml" Requires="v">
                <p:oleObj spid="_x0000_s4325" name="Equation" r:id="rId3" imgW="177800" imgH="203200" progId="Equation.DSMT4">
                  <p:embed/>
                </p:oleObj>
              </mc:Choice>
              <mc:Fallback>
                <p:oleObj name="Equation" r:id="rId3" imgW="177800" imgH="203200" progId="Equation.DSMT4">
                  <p:embed/>
                  <p:pic>
                    <p:nvPicPr>
                      <p:cNvPr id="29" name="Object 28"/>
                      <p:cNvPicPr/>
                      <p:nvPr/>
                    </p:nvPicPr>
                    <p:blipFill>
                      <a:blip r:embed="rId4"/>
                      <a:stretch>
                        <a:fillRect/>
                      </a:stretch>
                    </p:blipFill>
                    <p:spPr>
                      <a:xfrm>
                        <a:off x="7778750" y="498320"/>
                        <a:ext cx="287338" cy="328612"/>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8769350" y="1973263"/>
          <a:ext cx="246063" cy="328612"/>
        </p:xfrm>
        <a:graphic>
          <a:graphicData uri="http://schemas.openxmlformats.org/presentationml/2006/ole">
            <mc:AlternateContent xmlns:mc="http://schemas.openxmlformats.org/markup-compatibility/2006">
              <mc:Choice xmlns:v="urn:schemas-microsoft-com:vml" Requires="v">
                <p:oleObj spid="_x0000_s4326" name="Equation" r:id="rId5" imgW="152400" imgH="203200" progId="Equation.DSMT4">
                  <p:embed/>
                </p:oleObj>
              </mc:Choice>
              <mc:Fallback>
                <p:oleObj name="Equation" r:id="rId5" imgW="152400" imgH="203200" progId="Equation.DSMT4">
                  <p:embed/>
                  <p:pic>
                    <p:nvPicPr>
                      <p:cNvPr id="30" name="Object 29"/>
                      <p:cNvPicPr/>
                      <p:nvPr/>
                    </p:nvPicPr>
                    <p:blipFill>
                      <a:blip r:embed="rId6"/>
                      <a:stretch>
                        <a:fillRect/>
                      </a:stretch>
                    </p:blipFill>
                    <p:spPr>
                      <a:xfrm>
                        <a:off x="8769350" y="1973263"/>
                        <a:ext cx="246063" cy="328612"/>
                      </a:xfrm>
                      <a:prstGeom prst="rect">
                        <a:avLst/>
                      </a:prstGeom>
                    </p:spPr>
                  </p:pic>
                </p:oleObj>
              </mc:Fallback>
            </mc:AlternateContent>
          </a:graphicData>
        </a:graphic>
      </p:graphicFrame>
      <p:cxnSp>
        <p:nvCxnSpPr>
          <p:cNvPr id="43" name="Straight Arrow Connector 42"/>
          <p:cNvCxnSpPr/>
          <p:nvPr/>
        </p:nvCxnSpPr>
        <p:spPr>
          <a:xfrm flipH="1" flipV="1">
            <a:off x="7467600" y="39052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921500" y="1284926"/>
            <a:ext cx="1841500" cy="1443038"/>
            <a:chOff x="6921500" y="1284926"/>
            <a:chExt cx="1841500" cy="1443038"/>
          </a:xfrm>
        </p:grpSpPr>
        <p:sp>
          <p:nvSpPr>
            <p:cNvPr id="3" name="Oval 2"/>
            <p:cNvSpPr/>
            <p:nvPr/>
          </p:nvSpPr>
          <p:spPr>
            <a:xfrm>
              <a:off x="8636000" y="2412051"/>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921500" y="2475551"/>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229600" y="1284926"/>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6921500" y="1393327"/>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05850" y="1288102"/>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8318501" y="1411927"/>
              <a:ext cx="351366" cy="1000125"/>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nvGraphicFramePr>
          <p:xfrm>
            <a:off x="8175625" y="1763713"/>
            <a:ext cx="225425" cy="246062"/>
          </p:xfrm>
          <a:graphic>
            <a:graphicData uri="http://schemas.openxmlformats.org/presentationml/2006/ole">
              <mc:AlternateContent xmlns:mc="http://schemas.openxmlformats.org/markup-compatibility/2006">
                <mc:Choice xmlns:v="urn:schemas-microsoft-com:vml" Requires="v">
                  <p:oleObj spid="_x0000_s4327" name="Equation" r:id="rId7" imgW="139700" imgH="152400" progId="Equation.DSMT4">
                    <p:embed/>
                  </p:oleObj>
                </mc:Choice>
                <mc:Fallback>
                  <p:oleObj name="Equation" r:id="rId7" imgW="139700" imgH="152400" progId="Equation.DSMT4">
                    <p:embed/>
                    <p:pic>
                      <p:nvPicPr>
                        <p:cNvPr id="65" name="Object 64"/>
                        <p:cNvPicPr/>
                        <p:nvPr/>
                      </p:nvPicPr>
                      <p:blipFill>
                        <a:blip r:embed="rId8"/>
                        <a:stretch>
                          <a:fillRect/>
                        </a:stretch>
                      </p:blipFill>
                      <p:spPr>
                        <a:xfrm>
                          <a:off x="8175625" y="1763713"/>
                          <a:ext cx="225425" cy="246062"/>
                        </a:xfrm>
                        <a:prstGeom prst="rect">
                          <a:avLst/>
                        </a:prstGeom>
                      </p:spPr>
                    </p:pic>
                  </p:oleObj>
                </mc:Fallback>
              </mc:AlternateContent>
            </a:graphicData>
          </a:graphic>
        </p:graphicFrame>
        <p:graphicFrame>
          <p:nvGraphicFramePr>
            <p:cNvPr id="66" name="Object 65"/>
            <p:cNvGraphicFramePr>
              <a:graphicFrameLocks noChangeAspect="1"/>
            </p:cNvGraphicFramePr>
            <p:nvPr/>
          </p:nvGraphicFramePr>
          <p:xfrm>
            <a:off x="7383463" y="1650051"/>
            <a:ext cx="246062" cy="246063"/>
          </p:xfrm>
          <a:graphic>
            <a:graphicData uri="http://schemas.openxmlformats.org/presentationml/2006/ole">
              <mc:AlternateContent xmlns:mc="http://schemas.openxmlformats.org/markup-compatibility/2006">
                <mc:Choice xmlns:v="urn:schemas-microsoft-com:vml" Requires="v">
                  <p:oleObj spid="_x0000_s4328" name="Equation" r:id="rId9" imgW="152400" imgH="152400" progId="Equation.DSMT4">
                    <p:embed/>
                  </p:oleObj>
                </mc:Choice>
                <mc:Fallback>
                  <p:oleObj name="Equation" r:id="rId9" imgW="152400" imgH="152400" progId="Equation.DSMT4">
                    <p:embed/>
                    <p:pic>
                      <p:nvPicPr>
                        <p:cNvPr id="66" name="Object 65"/>
                        <p:cNvPicPr/>
                        <p:nvPr/>
                      </p:nvPicPr>
                      <p:blipFill>
                        <a:blip r:embed="rId10"/>
                        <a:stretch>
                          <a:fillRect/>
                        </a:stretch>
                      </p:blipFill>
                      <p:spPr>
                        <a:xfrm>
                          <a:off x="7383463" y="1650051"/>
                          <a:ext cx="246062" cy="246063"/>
                        </a:xfrm>
                        <a:prstGeom prst="rect">
                          <a:avLst/>
                        </a:prstGeom>
                      </p:spPr>
                    </p:pic>
                  </p:oleObj>
                </mc:Fallback>
              </mc:AlternateContent>
            </a:graphicData>
          </a:graphic>
        </p:graphicFrame>
        <p:graphicFrame>
          <p:nvGraphicFramePr>
            <p:cNvPr id="67" name="Object 66"/>
            <p:cNvGraphicFramePr>
              <a:graphicFrameLocks noChangeAspect="1"/>
            </p:cNvGraphicFramePr>
            <p:nvPr/>
          </p:nvGraphicFramePr>
          <p:xfrm>
            <a:off x="7878760" y="2481901"/>
            <a:ext cx="246062" cy="246063"/>
          </p:xfrm>
          <a:graphic>
            <a:graphicData uri="http://schemas.openxmlformats.org/presentationml/2006/ole">
              <mc:AlternateContent xmlns:mc="http://schemas.openxmlformats.org/markup-compatibility/2006">
                <mc:Choice xmlns:v="urn:schemas-microsoft-com:vml" Requires="v">
                  <p:oleObj spid="_x0000_s4329" name="Equation" r:id="rId11" imgW="152400" imgH="152400" progId="Equation.DSMT4">
                    <p:embed/>
                  </p:oleObj>
                </mc:Choice>
                <mc:Fallback>
                  <p:oleObj name="Equation" r:id="rId11" imgW="152400" imgH="152400" progId="Equation.DSMT4">
                    <p:embed/>
                    <p:pic>
                      <p:nvPicPr>
                        <p:cNvPr id="67" name="Object 66"/>
                        <p:cNvPicPr/>
                        <p:nvPr/>
                      </p:nvPicPr>
                      <p:blipFill>
                        <a:blip r:embed="rId10"/>
                        <a:stretch>
                          <a:fillRect/>
                        </a:stretch>
                      </p:blipFill>
                      <p:spPr>
                        <a:xfrm>
                          <a:off x="7878760" y="2481901"/>
                          <a:ext cx="246062" cy="246063"/>
                        </a:xfrm>
                        <a:prstGeom prst="rect">
                          <a:avLst/>
                        </a:prstGeom>
                      </p:spPr>
                    </p:pic>
                  </p:oleObj>
                </mc:Fallback>
              </mc:AlternateContent>
            </a:graphicData>
          </a:graphic>
        </p:graphicFrame>
        <p:graphicFrame>
          <p:nvGraphicFramePr>
            <p:cNvPr id="68" name="Object 67"/>
            <p:cNvGraphicFramePr>
              <a:graphicFrameLocks noChangeAspect="1"/>
            </p:cNvGraphicFramePr>
            <p:nvPr/>
          </p:nvGraphicFramePr>
          <p:xfrm>
            <a:off x="7256602" y="2180276"/>
            <a:ext cx="204788" cy="285750"/>
          </p:xfrm>
          <a:graphic>
            <a:graphicData uri="http://schemas.openxmlformats.org/presentationml/2006/ole">
              <mc:AlternateContent xmlns:mc="http://schemas.openxmlformats.org/markup-compatibility/2006">
                <mc:Choice xmlns:v="urn:schemas-microsoft-com:vml" Requires="v">
                  <p:oleObj spid="_x0000_s4330" name="Equation" r:id="rId12" imgW="127000" imgH="177800" progId="Equation.DSMT4">
                    <p:embed/>
                  </p:oleObj>
                </mc:Choice>
                <mc:Fallback>
                  <p:oleObj name="Equation" r:id="rId12" imgW="127000" imgH="177800" progId="Equation.DSMT4">
                    <p:embed/>
                    <p:pic>
                      <p:nvPicPr>
                        <p:cNvPr id="68" name="Object 67"/>
                        <p:cNvPicPr/>
                        <p:nvPr/>
                      </p:nvPicPr>
                      <p:blipFill>
                        <a:blip r:embed="rId13"/>
                        <a:stretch>
                          <a:fillRect/>
                        </a:stretch>
                      </p:blipFill>
                      <p:spPr>
                        <a:xfrm>
                          <a:off x="7256602" y="2180276"/>
                          <a:ext cx="204788" cy="285750"/>
                        </a:xfrm>
                        <a:prstGeom prst="rect">
                          <a:avLst/>
                        </a:prstGeom>
                      </p:spPr>
                    </p:pic>
                  </p:oleObj>
                </mc:Fallback>
              </mc:AlternateContent>
            </a:graphicData>
          </a:graphic>
        </p:graphicFrame>
        <p:sp>
          <p:nvSpPr>
            <p:cNvPr id="69" name="Freeform 68"/>
            <p:cNvSpPr/>
            <p:nvPr/>
          </p:nvSpPr>
          <p:spPr>
            <a:xfrm>
              <a:off x="7153275" y="2282825"/>
              <a:ext cx="65227" cy="193675"/>
            </a:xfrm>
            <a:custGeom>
              <a:avLst/>
              <a:gdLst>
                <a:gd name="connsiteX0" fmla="*/ 0 w 65227"/>
                <a:gd name="connsiteY0" fmla="*/ 0 h 193675"/>
                <a:gd name="connsiteX1" fmla="*/ 57150 w 65227"/>
                <a:gd name="connsiteY1" fmla="*/ 92075 h 193675"/>
                <a:gd name="connsiteX2" fmla="*/ 63500 w 65227"/>
                <a:gd name="connsiteY2" fmla="*/ 193675 h 193675"/>
              </a:gdLst>
              <a:ahLst/>
              <a:cxnLst>
                <a:cxn ang="0">
                  <a:pos x="connsiteX0" y="connsiteY0"/>
                </a:cxn>
                <a:cxn ang="0">
                  <a:pos x="connsiteX1" y="connsiteY1"/>
                </a:cxn>
                <a:cxn ang="0">
                  <a:pos x="connsiteX2" y="connsiteY2"/>
                </a:cxn>
              </a:cxnLst>
              <a:rect l="l" t="t" r="r" b="b"/>
              <a:pathLst>
                <a:path w="65227" h="193675">
                  <a:moveTo>
                    <a:pt x="0" y="0"/>
                  </a:moveTo>
                  <a:cubicBezTo>
                    <a:pt x="23283" y="29898"/>
                    <a:pt x="46567" y="59796"/>
                    <a:pt x="57150" y="92075"/>
                  </a:cubicBezTo>
                  <a:cubicBezTo>
                    <a:pt x="67733" y="124354"/>
                    <a:pt x="65616" y="159014"/>
                    <a:pt x="63500" y="1936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4" name="TextBox 33"/>
          <p:cNvSpPr txBox="1"/>
          <p:nvPr/>
        </p:nvSpPr>
        <p:spPr>
          <a:xfrm>
            <a:off x="204390" y="3733608"/>
            <a:ext cx="5497910"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Being similar, </a:t>
            </a:r>
            <a:r>
              <a:rPr lang="en-US" sz="2000" dirty="0">
                <a:solidFill>
                  <a:srgbClr val="000000"/>
                </a:solidFill>
                <a:latin typeface="Times New Roman"/>
                <a:cs typeface="Times New Roman"/>
              </a:rPr>
              <a:t>we can equate side ratios.</a:t>
            </a:r>
          </a:p>
        </p:txBody>
      </p:sp>
      <p:grpSp>
        <p:nvGrpSpPr>
          <p:cNvPr id="5" name="Group 4"/>
          <p:cNvGrpSpPr/>
          <p:nvPr/>
        </p:nvGrpSpPr>
        <p:grpSpPr>
          <a:xfrm>
            <a:off x="698500" y="2099953"/>
            <a:ext cx="1841500" cy="1443038"/>
            <a:chOff x="660400" y="2099953"/>
            <a:chExt cx="1841500" cy="1443038"/>
          </a:xfrm>
        </p:grpSpPr>
        <p:sp>
          <p:nvSpPr>
            <p:cNvPr id="50" name="Oval 49"/>
            <p:cNvSpPr/>
            <p:nvPr/>
          </p:nvSpPr>
          <p:spPr>
            <a:xfrm>
              <a:off x="2374900" y="3227078"/>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660400" y="3290578"/>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1968500" y="2099953"/>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endCxn id="52" idx="3"/>
            </p:cNvCxnSpPr>
            <p:nvPr/>
          </p:nvCxnSpPr>
          <p:spPr>
            <a:xfrm flipV="1">
              <a:off x="660400" y="2208354"/>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057401" y="2226954"/>
              <a:ext cx="351366" cy="1000125"/>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56" name="Object 55"/>
            <p:cNvGraphicFramePr>
              <a:graphicFrameLocks noChangeAspect="1"/>
            </p:cNvGraphicFramePr>
            <p:nvPr/>
          </p:nvGraphicFramePr>
          <p:xfrm>
            <a:off x="1952625" y="2629540"/>
            <a:ext cx="225425" cy="246062"/>
          </p:xfrm>
          <a:graphic>
            <a:graphicData uri="http://schemas.openxmlformats.org/presentationml/2006/ole">
              <mc:AlternateContent xmlns:mc="http://schemas.openxmlformats.org/markup-compatibility/2006">
                <mc:Choice xmlns:v="urn:schemas-microsoft-com:vml" Requires="v">
                  <p:oleObj spid="_x0000_s4331" name="Equation" r:id="rId14" imgW="139700" imgH="152400" progId="Equation.DSMT4">
                    <p:embed/>
                  </p:oleObj>
                </mc:Choice>
                <mc:Fallback>
                  <p:oleObj name="Equation" r:id="rId14" imgW="139700" imgH="152400" progId="Equation.DSMT4">
                    <p:embed/>
                    <p:pic>
                      <p:nvPicPr>
                        <p:cNvPr id="56" name="Object 55"/>
                        <p:cNvPicPr/>
                        <p:nvPr/>
                      </p:nvPicPr>
                      <p:blipFill>
                        <a:blip r:embed="rId8"/>
                        <a:stretch>
                          <a:fillRect/>
                        </a:stretch>
                      </p:blipFill>
                      <p:spPr>
                        <a:xfrm>
                          <a:off x="1952625" y="2629540"/>
                          <a:ext cx="225425" cy="246062"/>
                        </a:xfrm>
                        <a:prstGeom prst="rect">
                          <a:avLst/>
                        </a:prstGeom>
                      </p:spPr>
                    </p:pic>
                  </p:oleObj>
                </mc:Fallback>
              </mc:AlternateContent>
            </a:graphicData>
          </a:graphic>
        </p:graphicFrame>
        <p:graphicFrame>
          <p:nvGraphicFramePr>
            <p:cNvPr id="59" name="Object 58"/>
            <p:cNvGraphicFramePr>
              <a:graphicFrameLocks noChangeAspect="1"/>
            </p:cNvGraphicFramePr>
            <p:nvPr/>
          </p:nvGraphicFramePr>
          <p:xfrm>
            <a:off x="1122363" y="2465078"/>
            <a:ext cx="246062" cy="246063"/>
          </p:xfrm>
          <a:graphic>
            <a:graphicData uri="http://schemas.openxmlformats.org/presentationml/2006/ole">
              <mc:AlternateContent xmlns:mc="http://schemas.openxmlformats.org/markup-compatibility/2006">
                <mc:Choice xmlns:v="urn:schemas-microsoft-com:vml" Requires="v">
                  <p:oleObj spid="_x0000_s4332" name="Equation" r:id="rId15" imgW="152400" imgH="152400" progId="Equation.DSMT4">
                    <p:embed/>
                  </p:oleObj>
                </mc:Choice>
                <mc:Fallback>
                  <p:oleObj name="Equation" r:id="rId15" imgW="152400" imgH="152400" progId="Equation.DSMT4">
                    <p:embed/>
                    <p:pic>
                      <p:nvPicPr>
                        <p:cNvPr id="59" name="Object 58"/>
                        <p:cNvPicPr/>
                        <p:nvPr/>
                      </p:nvPicPr>
                      <p:blipFill>
                        <a:blip r:embed="rId10"/>
                        <a:stretch>
                          <a:fillRect/>
                        </a:stretch>
                      </p:blipFill>
                      <p:spPr>
                        <a:xfrm>
                          <a:off x="1122363" y="2465078"/>
                          <a:ext cx="246062" cy="246063"/>
                        </a:xfrm>
                        <a:prstGeom prst="rect">
                          <a:avLst/>
                        </a:prstGeom>
                      </p:spPr>
                    </p:pic>
                  </p:oleObj>
                </mc:Fallback>
              </mc:AlternateContent>
            </a:graphicData>
          </a:graphic>
        </p:graphicFrame>
        <p:graphicFrame>
          <p:nvGraphicFramePr>
            <p:cNvPr id="60" name="Object 59"/>
            <p:cNvGraphicFramePr>
              <a:graphicFrameLocks noChangeAspect="1"/>
            </p:cNvGraphicFramePr>
            <p:nvPr/>
          </p:nvGraphicFramePr>
          <p:xfrm>
            <a:off x="1617660" y="3296928"/>
            <a:ext cx="246062" cy="246063"/>
          </p:xfrm>
          <a:graphic>
            <a:graphicData uri="http://schemas.openxmlformats.org/presentationml/2006/ole">
              <mc:AlternateContent xmlns:mc="http://schemas.openxmlformats.org/markup-compatibility/2006">
                <mc:Choice xmlns:v="urn:schemas-microsoft-com:vml" Requires="v">
                  <p:oleObj spid="_x0000_s4333" name="Equation" r:id="rId16" imgW="152400" imgH="152400" progId="Equation.DSMT4">
                    <p:embed/>
                  </p:oleObj>
                </mc:Choice>
                <mc:Fallback>
                  <p:oleObj name="Equation" r:id="rId16" imgW="152400" imgH="152400" progId="Equation.DSMT4">
                    <p:embed/>
                    <p:pic>
                      <p:nvPicPr>
                        <p:cNvPr id="60" name="Object 59"/>
                        <p:cNvPicPr/>
                        <p:nvPr/>
                      </p:nvPicPr>
                      <p:blipFill>
                        <a:blip r:embed="rId10"/>
                        <a:stretch>
                          <a:fillRect/>
                        </a:stretch>
                      </p:blipFill>
                      <p:spPr>
                        <a:xfrm>
                          <a:off x="1617660" y="3296928"/>
                          <a:ext cx="246062" cy="246063"/>
                        </a:xfrm>
                        <a:prstGeom prst="rect">
                          <a:avLst/>
                        </a:prstGeom>
                      </p:spPr>
                    </p:pic>
                  </p:oleObj>
                </mc:Fallback>
              </mc:AlternateContent>
            </a:graphicData>
          </a:graphic>
        </p:graphicFrame>
        <p:graphicFrame>
          <p:nvGraphicFramePr>
            <p:cNvPr id="61" name="Object 60"/>
            <p:cNvGraphicFramePr>
              <a:graphicFrameLocks noChangeAspect="1"/>
            </p:cNvGraphicFramePr>
            <p:nvPr/>
          </p:nvGraphicFramePr>
          <p:xfrm>
            <a:off x="995502" y="2995303"/>
            <a:ext cx="204788" cy="285750"/>
          </p:xfrm>
          <a:graphic>
            <a:graphicData uri="http://schemas.openxmlformats.org/presentationml/2006/ole">
              <mc:AlternateContent xmlns:mc="http://schemas.openxmlformats.org/markup-compatibility/2006">
                <mc:Choice xmlns:v="urn:schemas-microsoft-com:vml" Requires="v">
                  <p:oleObj spid="_x0000_s4334" name="Equation" r:id="rId17" imgW="127000" imgH="177800" progId="Equation.DSMT4">
                    <p:embed/>
                  </p:oleObj>
                </mc:Choice>
                <mc:Fallback>
                  <p:oleObj name="Equation" r:id="rId17" imgW="127000" imgH="177800" progId="Equation.DSMT4">
                    <p:embed/>
                    <p:pic>
                      <p:nvPicPr>
                        <p:cNvPr id="61" name="Object 60"/>
                        <p:cNvPicPr/>
                        <p:nvPr/>
                      </p:nvPicPr>
                      <p:blipFill>
                        <a:blip r:embed="rId13"/>
                        <a:stretch>
                          <a:fillRect/>
                        </a:stretch>
                      </p:blipFill>
                      <p:spPr>
                        <a:xfrm>
                          <a:off x="995502" y="2995303"/>
                          <a:ext cx="204788" cy="285750"/>
                        </a:xfrm>
                        <a:prstGeom prst="rect">
                          <a:avLst/>
                        </a:prstGeom>
                      </p:spPr>
                    </p:pic>
                  </p:oleObj>
                </mc:Fallback>
              </mc:AlternateContent>
            </a:graphicData>
          </a:graphic>
        </p:graphicFrame>
        <p:sp>
          <p:nvSpPr>
            <p:cNvPr id="63" name="Freeform 62"/>
            <p:cNvSpPr/>
            <p:nvPr/>
          </p:nvSpPr>
          <p:spPr>
            <a:xfrm>
              <a:off x="892175" y="3097852"/>
              <a:ext cx="65227" cy="193675"/>
            </a:xfrm>
            <a:custGeom>
              <a:avLst/>
              <a:gdLst>
                <a:gd name="connsiteX0" fmla="*/ 0 w 65227"/>
                <a:gd name="connsiteY0" fmla="*/ 0 h 193675"/>
                <a:gd name="connsiteX1" fmla="*/ 57150 w 65227"/>
                <a:gd name="connsiteY1" fmla="*/ 92075 h 193675"/>
                <a:gd name="connsiteX2" fmla="*/ 63500 w 65227"/>
                <a:gd name="connsiteY2" fmla="*/ 193675 h 193675"/>
              </a:gdLst>
              <a:ahLst/>
              <a:cxnLst>
                <a:cxn ang="0">
                  <a:pos x="connsiteX0" y="connsiteY0"/>
                </a:cxn>
                <a:cxn ang="0">
                  <a:pos x="connsiteX1" y="connsiteY1"/>
                </a:cxn>
                <a:cxn ang="0">
                  <a:pos x="connsiteX2" y="connsiteY2"/>
                </a:cxn>
              </a:cxnLst>
              <a:rect l="l" t="t" r="r" b="b"/>
              <a:pathLst>
                <a:path w="65227" h="193675">
                  <a:moveTo>
                    <a:pt x="0" y="0"/>
                  </a:moveTo>
                  <a:cubicBezTo>
                    <a:pt x="23283" y="29898"/>
                    <a:pt x="46567" y="59796"/>
                    <a:pt x="57150" y="92075"/>
                  </a:cubicBezTo>
                  <a:cubicBezTo>
                    <a:pt x="67733" y="124354"/>
                    <a:pt x="65616" y="159014"/>
                    <a:pt x="63500" y="1936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aphicFrame>
        <p:nvGraphicFramePr>
          <p:cNvPr id="64" name="Object 63"/>
          <p:cNvGraphicFramePr>
            <a:graphicFrameLocks noChangeAspect="1"/>
          </p:cNvGraphicFramePr>
          <p:nvPr/>
        </p:nvGraphicFramePr>
        <p:xfrm>
          <a:off x="2095500" y="4352925"/>
          <a:ext cx="841375" cy="635000"/>
        </p:xfrm>
        <a:graphic>
          <a:graphicData uri="http://schemas.openxmlformats.org/presentationml/2006/ole">
            <mc:AlternateContent xmlns:mc="http://schemas.openxmlformats.org/markup-compatibility/2006">
              <mc:Choice xmlns:v="urn:schemas-microsoft-com:vml" Requires="v">
                <p:oleObj spid="_x0000_s4335" name="Equation" r:id="rId18" imgW="520700" imgH="393700" progId="Equation.DSMT4">
                  <p:embed/>
                </p:oleObj>
              </mc:Choice>
              <mc:Fallback>
                <p:oleObj name="Equation" r:id="rId18" imgW="520700" imgH="393700" progId="Equation.DSMT4">
                  <p:embed/>
                  <p:pic>
                    <p:nvPicPr>
                      <p:cNvPr id="64" name="Object 63"/>
                      <p:cNvPicPr/>
                      <p:nvPr/>
                    </p:nvPicPr>
                    <p:blipFill>
                      <a:blip r:embed="rId19"/>
                      <a:stretch>
                        <a:fillRect/>
                      </a:stretch>
                    </p:blipFill>
                    <p:spPr>
                      <a:xfrm>
                        <a:off x="2095500" y="4352925"/>
                        <a:ext cx="841375" cy="635000"/>
                      </a:xfrm>
                      <a:prstGeom prst="rect">
                        <a:avLst/>
                      </a:prstGeom>
                    </p:spPr>
                  </p:pic>
                </p:oleObj>
              </mc:Fallback>
            </mc:AlternateContent>
          </a:graphicData>
        </a:graphic>
      </p:graphicFrame>
      <p:sp>
        <p:nvSpPr>
          <p:cNvPr id="72" name="TextBox 71"/>
          <p:cNvSpPr txBox="1"/>
          <p:nvPr/>
        </p:nvSpPr>
        <p:spPr>
          <a:xfrm>
            <a:off x="229790" y="4987925"/>
            <a:ext cx="8412560" cy="830997"/>
          </a:xfrm>
          <a:prstGeom prst="rect">
            <a:avLst/>
          </a:prstGeom>
          <a:noFill/>
          <a:ln>
            <a:noFill/>
          </a:ln>
        </p:spPr>
        <p:txBody>
          <a:bodyPr wrap="square" rtlCol="0">
            <a:spAutoFit/>
          </a:bodyPr>
          <a:lstStyle/>
          <a:p>
            <a:r>
              <a:rPr lang="en-US" sz="2800" dirty="0">
                <a:solidFill>
                  <a:srgbClr val="FF0000"/>
                </a:solidFill>
                <a:latin typeface="Apple Chancery"/>
                <a:cs typeface="Apple Chancery"/>
              </a:rPr>
              <a:t>But </a:t>
            </a:r>
            <a:r>
              <a:rPr lang="en-US" sz="2000" dirty="0">
                <a:solidFill>
                  <a:srgbClr val="000000"/>
                </a:solidFill>
                <a:latin typeface="Times New Roman"/>
                <a:cs typeface="Times New Roman"/>
              </a:rPr>
              <a:t>“L” is just the </a:t>
            </a:r>
            <a:r>
              <a:rPr lang="en-US" sz="2000" dirty="0">
                <a:solidFill>
                  <a:srgbClr val="0000FF"/>
                </a:solidFill>
                <a:latin typeface="Times New Roman"/>
                <a:cs typeface="Times New Roman"/>
              </a:rPr>
              <a:t>distance traveled in time     </a:t>
            </a:r>
            <a:r>
              <a:rPr lang="en-US" sz="2000" dirty="0">
                <a:solidFill>
                  <a:srgbClr val="000000"/>
                </a:solidFill>
                <a:latin typeface="Times New Roman"/>
                <a:cs typeface="Times New Roman"/>
              </a:rPr>
              <a:t>, which means               , so we can write.</a:t>
            </a:r>
          </a:p>
        </p:txBody>
      </p:sp>
      <p:graphicFrame>
        <p:nvGraphicFramePr>
          <p:cNvPr id="74" name="Object 73"/>
          <p:cNvGraphicFramePr>
            <a:graphicFrameLocks noChangeAspect="1"/>
          </p:cNvGraphicFramePr>
          <p:nvPr>
            <p:extLst>
              <p:ext uri="{D42A27DB-BD31-4B8C-83A1-F6EECF244321}">
                <p14:modId xmlns:p14="http://schemas.microsoft.com/office/powerpoint/2010/main" val="2864908520"/>
              </p:ext>
            </p:extLst>
          </p:nvPr>
        </p:nvGraphicFramePr>
        <p:xfrm>
          <a:off x="6794500" y="5110047"/>
          <a:ext cx="889040" cy="290513"/>
        </p:xfrm>
        <a:graphic>
          <a:graphicData uri="http://schemas.openxmlformats.org/presentationml/2006/ole">
            <mc:AlternateContent xmlns:mc="http://schemas.openxmlformats.org/markup-compatibility/2006">
              <mc:Choice xmlns:v="urn:schemas-microsoft-com:vml" Requires="v">
                <p:oleObj spid="_x0000_s4336" name="Equation" r:id="rId20" imgW="508000" imgH="165100" progId="Equation.DSMT4">
                  <p:embed/>
                </p:oleObj>
              </mc:Choice>
              <mc:Fallback>
                <p:oleObj name="Equation" r:id="rId20" imgW="508000" imgH="165100" progId="Equation.DSMT4">
                  <p:embed/>
                  <p:pic>
                    <p:nvPicPr>
                      <p:cNvPr id="74" name="Object 73"/>
                      <p:cNvPicPr/>
                      <p:nvPr/>
                    </p:nvPicPr>
                    <p:blipFill>
                      <a:blip r:embed="rId21"/>
                      <a:stretch>
                        <a:fillRect/>
                      </a:stretch>
                    </p:blipFill>
                    <p:spPr>
                      <a:xfrm>
                        <a:off x="6794500" y="5110047"/>
                        <a:ext cx="889040" cy="290513"/>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2655887" y="1493978"/>
          <a:ext cx="222250" cy="312737"/>
        </p:xfrm>
        <a:graphic>
          <a:graphicData uri="http://schemas.openxmlformats.org/presentationml/2006/ole">
            <mc:AlternateContent xmlns:mc="http://schemas.openxmlformats.org/markup-compatibility/2006">
              <mc:Choice xmlns:v="urn:schemas-microsoft-com:vml" Requires="v">
                <p:oleObj spid="_x0000_s4337" name="Equation" r:id="rId22" imgW="127000" imgH="177800" progId="Equation.DSMT4">
                  <p:embed/>
                </p:oleObj>
              </mc:Choice>
              <mc:Fallback>
                <p:oleObj name="Equation" r:id="rId22" imgW="127000" imgH="177800" progId="Equation.DSMT4">
                  <p:embed/>
                  <p:pic>
                    <p:nvPicPr>
                      <p:cNvPr id="75" name="Object 74"/>
                      <p:cNvPicPr/>
                      <p:nvPr/>
                    </p:nvPicPr>
                    <p:blipFill>
                      <a:blip r:embed="rId23"/>
                      <a:stretch>
                        <a:fillRect/>
                      </a:stretch>
                    </p:blipFill>
                    <p:spPr>
                      <a:xfrm>
                        <a:off x="2655887" y="1493978"/>
                        <a:ext cx="222250" cy="312737"/>
                      </a:xfrm>
                      <a:prstGeom prst="rect">
                        <a:avLst/>
                      </a:prstGeom>
                    </p:spPr>
                  </p:pic>
                </p:oleObj>
              </mc:Fallback>
            </mc:AlternateContent>
          </a:graphicData>
        </a:graphic>
      </p:graphicFrame>
      <p:graphicFrame>
        <p:nvGraphicFramePr>
          <p:cNvPr id="76" name="Object 75"/>
          <p:cNvGraphicFramePr>
            <a:graphicFrameLocks noChangeAspect="1"/>
          </p:cNvGraphicFramePr>
          <p:nvPr>
            <p:extLst>
              <p:ext uri="{D42A27DB-BD31-4B8C-83A1-F6EECF244321}">
                <p14:modId xmlns:p14="http://schemas.microsoft.com/office/powerpoint/2010/main" val="2225664405"/>
              </p:ext>
            </p:extLst>
          </p:nvPr>
        </p:nvGraphicFramePr>
        <p:xfrm>
          <a:off x="4991100" y="5110047"/>
          <a:ext cx="333375" cy="290513"/>
        </p:xfrm>
        <a:graphic>
          <a:graphicData uri="http://schemas.openxmlformats.org/presentationml/2006/ole">
            <mc:AlternateContent xmlns:mc="http://schemas.openxmlformats.org/markup-compatibility/2006">
              <mc:Choice xmlns:v="urn:schemas-microsoft-com:vml" Requires="v">
                <p:oleObj spid="_x0000_s4338" name="Equation" r:id="rId24" imgW="190500" imgH="165100" progId="Equation.DSMT4">
                  <p:embed/>
                </p:oleObj>
              </mc:Choice>
              <mc:Fallback>
                <p:oleObj name="Equation" r:id="rId24" imgW="190500" imgH="165100" progId="Equation.DSMT4">
                  <p:embed/>
                  <p:pic>
                    <p:nvPicPr>
                      <p:cNvPr id="76" name="Object 75"/>
                      <p:cNvPicPr/>
                      <p:nvPr/>
                    </p:nvPicPr>
                    <p:blipFill>
                      <a:blip r:embed="rId25"/>
                      <a:stretch>
                        <a:fillRect/>
                      </a:stretch>
                    </p:blipFill>
                    <p:spPr>
                      <a:xfrm>
                        <a:off x="4991100" y="5110047"/>
                        <a:ext cx="333375" cy="290513"/>
                      </a:xfrm>
                      <a:prstGeom prst="rect">
                        <a:avLst/>
                      </a:prstGeom>
                    </p:spPr>
                  </p:pic>
                </p:oleObj>
              </mc:Fallback>
            </mc:AlternateContent>
          </a:graphicData>
        </a:graphic>
      </p:graphicFrame>
      <p:graphicFrame>
        <p:nvGraphicFramePr>
          <p:cNvPr id="77" name="Object 76"/>
          <p:cNvGraphicFramePr>
            <a:graphicFrameLocks noChangeAspect="1"/>
          </p:cNvGraphicFramePr>
          <p:nvPr/>
        </p:nvGraphicFramePr>
        <p:xfrm>
          <a:off x="3817938" y="5699125"/>
          <a:ext cx="1025525" cy="635000"/>
        </p:xfrm>
        <a:graphic>
          <a:graphicData uri="http://schemas.openxmlformats.org/presentationml/2006/ole">
            <mc:AlternateContent xmlns:mc="http://schemas.openxmlformats.org/markup-compatibility/2006">
              <mc:Choice xmlns:v="urn:schemas-microsoft-com:vml" Requires="v">
                <p:oleObj spid="_x0000_s4339" name="Equation" r:id="rId26" imgW="635000" imgH="393700" progId="Equation.DSMT4">
                  <p:embed/>
                </p:oleObj>
              </mc:Choice>
              <mc:Fallback>
                <p:oleObj name="Equation" r:id="rId26" imgW="635000" imgH="393700" progId="Equation.DSMT4">
                  <p:embed/>
                  <p:pic>
                    <p:nvPicPr>
                      <p:cNvPr id="77" name="Object 76"/>
                      <p:cNvPicPr/>
                      <p:nvPr/>
                    </p:nvPicPr>
                    <p:blipFill>
                      <a:blip r:embed="rId27"/>
                      <a:stretch>
                        <a:fillRect/>
                      </a:stretch>
                    </p:blipFill>
                    <p:spPr>
                      <a:xfrm>
                        <a:off x="3817938" y="5699125"/>
                        <a:ext cx="1025525" cy="635000"/>
                      </a:xfrm>
                      <a:prstGeom prst="rect">
                        <a:avLst/>
                      </a:prstGeom>
                    </p:spPr>
                  </p:pic>
                </p:oleObj>
              </mc:Fallback>
            </mc:AlternateContent>
          </a:graphicData>
        </a:graphic>
      </p:graphicFrame>
      <p:grpSp>
        <p:nvGrpSpPr>
          <p:cNvPr id="54" name="Group 53"/>
          <p:cNvGrpSpPr/>
          <p:nvPr/>
        </p:nvGrpSpPr>
        <p:grpSpPr>
          <a:xfrm>
            <a:off x="3212307" y="2145517"/>
            <a:ext cx="1943893" cy="1434770"/>
            <a:chOff x="1739552" y="2886405"/>
            <a:chExt cx="1943893" cy="1434770"/>
          </a:xfrm>
        </p:grpSpPr>
        <p:cxnSp>
          <p:nvCxnSpPr>
            <p:cNvPr id="73" name="Straight Arrow Connector 72"/>
            <p:cNvCxnSpPr/>
            <p:nvPr/>
          </p:nvCxnSpPr>
          <p:spPr>
            <a:xfrm flipH="1">
              <a:off x="2038003" y="3789055"/>
              <a:ext cx="736599" cy="24319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nvGraphicFramePr>
          <p:xfrm>
            <a:off x="1739552" y="3499015"/>
            <a:ext cx="184150" cy="206375"/>
          </p:xfrm>
          <a:graphic>
            <a:graphicData uri="http://schemas.openxmlformats.org/presentationml/2006/ole">
              <mc:AlternateContent xmlns:mc="http://schemas.openxmlformats.org/markup-compatibility/2006">
                <mc:Choice xmlns:v="urn:schemas-microsoft-com:vml" Requires="v">
                  <p:oleObj spid="_x0000_s4340" name="Equation" r:id="rId28" imgW="114300" imgH="127000" progId="Equation.DSMT4">
                    <p:embed/>
                  </p:oleObj>
                </mc:Choice>
                <mc:Fallback>
                  <p:oleObj name="Equation" r:id="rId28" imgW="114300" imgH="127000" progId="Equation.DSMT4">
                    <p:embed/>
                    <p:pic>
                      <p:nvPicPr>
                        <p:cNvPr id="78" name="Object 77"/>
                        <p:cNvPicPr/>
                        <p:nvPr/>
                      </p:nvPicPr>
                      <p:blipFill>
                        <a:blip r:embed="rId29"/>
                        <a:stretch>
                          <a:fillRect/>
                        </a:stretch>
                      </p:blipFill>
                      <p:spPr>
                        <a:xfrm>
                          <a:off x="1739552" y="3499015"/>
                          <a:ext cx="184150" cy="206375"/>
                        </a:xfrm>
                        <a:prstGeom prst="rect">
                          <a:avLst/>
                        </a:prstGeom>
                      </p:spPr>
                    </p:pic>
                  </p:oleObj>
                </mc:Fallback>
              </mc:AlternateContent>
            </a:graphicData>
          </a:graphic>
        </p:graphicFrame>
        <p:graphicFrame>
          <p:nvGraphicFramePr>
            <p:cNvPr id="79" name="Object 78"/>
            <p:cNvGraphicFramePr>
              <a:graphicFrameLocks noChangeAspect="1"/>
            </p:cNvGraphicFramePr>
            <p:nvPr/>
          </p:nvGraphicFramePr>
          <p:xfrm>
            <a:off x="2553492" y="3216440"/>
            <a:ext cx="184150" cy="206375"/>
          </p:xfrm>
          <a:graphic>
            <a:graphicData uri="http://schemas.openxmlformats.org/presentationml/2006/ole">
              <mc:AlternateContent xmlns:mc="http://schemas.openxmlformats.org/markup-compatibility/2006">
                <mc:Choice xmlns:v="urn:schemas-microsoft-com:vml" Requires="v">
                  <p:oleObj spid="_x0000_s4341" name="Equation" r:id="rId30" imgW="114300" imgH="127000" progId="Equation.DSMT4">
                    <p:embed/>
                  </p:oleObj>
                </mc:Choice>
                <mc:Fallback>
                  <p:oleObj name="Equation" r:id="rId30" imgW="114300" imgH="127000" progId="Equation.DSMT4">
                    <p:embed/>
                    <p:pic>
                      <p:nvPicPr>
                        <p:cNvPr id="79" name="Object 78"/>
                        <p:cNvPicPr/>
                        <p:nvPr/>
                      </p:nvPicPr>
                      <p:blipFill>
                        <a:blip r:embed="rId31"/>
                        <a:stretch>
                          <a:fillRect/>
                        </a:stretch>
                      </p:blipFill>
                      <p:spPr>
                        <a:xfrm>
                          <a:off x="2553492" y="3216440"/>
                          <a:ext cx="184150" cy="206375"/>
                        </a:xfrm>
                        <a:prstGeom prst="rect">
                          <a:avLst/>
                        </a:prstGeom>
                      </p:spPr>
                    </p:pic>
                  </p:oleObj>
                </mc:Fallback>
              </mc:AlternateContent>
            </a:graphicData>
          </a:graphic>
        </p:graphicFrame>
        <p:graphicFrame>
          <p:nvGraphicFramePr>
            <p:cNvPr id="80" name="Object 79"/>
            <p:cNvGraphicFramePr>
              <a:graphicFrameLocks noChangeAspect="1"/>
            </p:cNvGraphicFramePr>
            <p:nvPr/>
          </p:nvGraphicFramePr>
          <p:xfrm>
            <a:off x="2370582" y="3930650"/>
            <a:ext cx="1312863" cy="390525"/>
          </p:xfrm>
          <a:graphic>
            <a:graphicData uri="http://schemas.openxmlformats.org/presentationml/2006/ole">
              <mc:AlternateContent xmlns:mc="http://schemas.openxmlformats.org/markup-compatibility/2006">
                <mc:Choice xmlns:v="urn:schemas-microsoft-com:vml" Requires="v">
                  <p:oleObj spid="_x0000_s4342" name="Equation" r:id="rId32" imgW="812800" imgH="241300" progId="Equation.DSMT4">
                    <p:embed/>
                  </p:oleObj>
                </mc:Choice>
                <mc:Fallback>
                  <p:oleObj name="Equation" r:id="rId32" imgW="812800" imgH="241300" progId="Equation.DSMT4">
                    <p:embed/>
                    <p:pic>
                      <p:nvPicPr>
                        <p:cNvPr id="80" name="Object 79"/>
                        <p:cNvPicPr/>
                        <p:nvPr/>
                      </p:nvPicPr>
                      <p:blipFill>
                        <a:blip r:embed="rId33"/>
                        <a:stretch>
                          <a:fillRect/>
                        </a:stretch>
                      </p:blipFill>
                      <p:spPr>
                        <a:xfrm>
                          <a:off x="2370582" y="3930650"/>
                          <a:ext cx="1312863" cy="390525"/>
                        </a:xfrm>
                        <a:prstGeom prst="rect">
                          <a:avLst/>
                        </a:prstGeom>
                      </p:spPr>
                    </p:pic>
                  </p:oleObj>
                </mc:Fallback>
              </mc:AlternateContent>
            </a:graphicData>
          </a:graphic>
        </p:graphicFrame>
        <p:sp>
          <p:nvSpPr>
            <p:cNvPr id="81" name="Freeform 80"/>
            <p:cNvSpPr/>
            <p:nvPr/>
          </p:nvSpPr>
          <p:spPr>
            <a:xfrm>
              <a:off x="2034827" y="3130550"/>
              <a:ext cx="203200" cy="67085"/>
            </a:xfrm>
            <a:custGeom>
              <a:avLst/>
              <a:gdLst>
                <a:gd name="connsiteX0" fmla="*/ 0 w 203200"/>
                <a:gd name="connsiteY0" fmla="*/ 66675 h 67085"/>
                <a:gd name="connsiteX1" fmla="*/ 111125 w 203200"/>
                <a:gd name="connsiteY1" fmla="*/ 57150 h 67085"/>
                <a:gd name="connsiteX2" fmla="*/ 203200 w 203200"/>
                <a:gd name="connsiteY2" fmla="*/ 0 h 67085"/>
              </a:gdLst>
              <a:ahLst/>
              <a:cxnLst>
                <a:cxn ang="0">
                  <a:pos x="connsiteX0" y="connsiteY0"/>
                </a:cxn>
                <a:cxn ang="0">
                  <a:pos x="connsiteX1" y="connsiteY1"/>
                </a:cxn>
                <a:cxn ang="0">
                  <a:pos x="connsiteX2" y="connsiteY2"/>
                </a:cxn>
              </a:cxnLst>
              <a:rect l="l" t="t" r="r" b="b"/>
              <a:pathLst>
                <a:path w="203200" h="67085">
                  <a:moveTo>
                    <a:pt x="0" y="66675"/>
                  </a:moveTo>
                  <a:cubicBezTo>
                    <a:pt x="38629" y="67469"/>
                    <a:pt x="77258" y="68263"/>
                    <a:pt x="111125" y="57150"/>
                  </a:cubicBezTo>
                  <a:cubicBezTo>
                    <a:pt x="144992" y="46037"/>
                    <a:pt x="203200" y="0"/>
                    <a:pt x="2032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2" name="Object 81"/>
            <p:cNvGraphicFramePr>
              <a:graphicFrameLocks noChangeAspect="1"/>
            </p:cNvGraphicFramePr>
            <p:nvPr/>
          </p:nvGraphicFramePr>
          <p:xfrm>
            <a:off x="2084833" y="3174051"/>
            <a:ext cx="204788" cy="285750"/>
          </p:xfrm>
          <a:graphic>
            <a:graphicData uri="http://schemas.openxmlformats.org/presentationml/2006/ole">
              <mc:AlternateContent xmlns:mc="http://schemas.openxmlformats.org/markup-compatibility/2006">
                <mc:Choice xmlns:v="urn:schemas-microsoft-com:vml" Requires="v">
                  <p:oleObj spid="_x0000_s4343" name="Equation" r:id="rId34" imgW="127000" imgH="177800" progId="Equation.DSMT4">
                    <p:embed/>
                  </p:oleObj>
                </mc:Choice>
                <mc:Fallback>
                  <p:oleObj name="Equation" r:id="rId34" imgW="127000" imgH="177800" progId="Equation.DSMT4">
                    <p:embed/>
                    <p:pic>
                      <p:nvPicPr>
                        <p:cNvPr id="82" name="Object 81"/>
                        <p:cNvPicPr/>
                        <p:nvPr/>
                      </p:nvPicPr>
                      <p:blipFill>
                        <a:blip r:embed="rId13"/>
                        <a:stretch>
                          <a:fillRect/>
                        </a:stretch>
                      </p:blipFill>
                      <p:spPr>
                        <a:xfrm>
                          <a:off x="2084833" y="3174051"/>
                          <a:ext cx="204788" cy="285750"/>
                        </a:xfrm>
                        <a:prstGeom prst="rect">
                          <a:avLst/>
                        </a:prstGeom>
                      </p:spPr>
                    </p:pic>
                  </p:oleObj>
                </mc:Fallback>
              </mc:AlternateContent>
            </a:graphicData>
          </a:graphic>
        </p:graphicFrame>
        <p:cxnSp>
          <p:nvCxnSpPr>
            <p:cNvPr id="83" name="Straight Arrow Connector 82"/>
            <p:cNvCxnSpPr/>
            <p:nvPr/>
          </p:nvCxnSpPr>
          <p:spPr>
            <a:xfrm flipH="1" flipV="1">
              <a:off x="2049337" y="288640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2049782" y="2899105"/>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319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4390" y="402897"/>
            <a:ext cx="4701123" cy="830997"/>
          </a:xfrm>
          <a:prstGeom prst="rect">
            <a:avLst/>
          </a:prstGeom>
          <a:noFill/>
          <a:ln>
            <a:noFill/>
          </a:ln>
        </p:spPr>
        <p:txBody>
          <a:bodyPr wrap="square" rtlCol="0">
            <a:spAutoFit/>
          </a:bodyPr>
          <a:lstStyle/>
          <a:p>
            <a:r>
              <a:rPr lang="en-US" sz="2800" dirty="0">
                <a:solidFill>
                  <a:srgbClr val="FF0000"/>
                </a:solidFill>
                <a:latin typeface="Apple Chancery"/>
                <a:cs typeface="Apple Chancery"/>
              </a:rPr>
              <a:t>Rearranging </a:t>
            </a:r>
            <a:r>
              <a:rPr lang="en-US" sz="2000" dirty="0">
                <a:solidFill>
                  <a:srgbClr val="000000"/>
                </a:solidFill>
                <a:latin typeface="Times New Roman"/>
                <a:cs typeface="Times New Roman"/>
              </a:rPr>
              <a:t>and letting </a:t>
            </a:r>
            <a:r>
              <a:rPr lang="en-US" sz="2000" dirty="0">
                <a:solidFill>
                  <a:srgbClr val="2245DA"/>
                </a:solidFill>
                <a:latin typeface="Times New Roman"/>
                <a:cs typeface="Times New Roman"/>
              </a:rPr>
              <a:t>time go to zero</a:t>
            </a:r>
            <a:r>
              <a:rPr lang="en-US" sz="2000" dirty="0">
                <a:solidFill>
                  <a:srgbClr val="000000"/>
                </a:solidFill>
                <a:latin typeface="Times New Roman"/>
                <a:cs typeface="Times New Roman"/>
              </a:rPr>
              <a:t> in the limit, we can write:  </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29.)</a:t>
            </a:r>
          </a:p>
        </p:txBody>
      </p:sp>
      <p:sp>
        <p:nvSpPr>
          <p:cNvPr id="2" name="Oval 1"/>
          <p:cNvSpPr/>
          <p:nvPr/>
        </p:nvSpPr>
        <p:spPr>
          <a:xfrm>
            <a:off x="5156200" y="703901"/>
            <a:ext cx="3543300" cy="3543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nvGraphicFramePr>
        <p:xfrm>
          <a:off x="7778750" y="498320"/>
          <a:ext cx="287338" cy="328612"/>
        </p:xfrm>
        <a:graphic>
          <a:graphicData uri="http://schemas.openxmlformats.org/presentationml/2006/ole">
            <mc:AlternateContent xmlns:mc="http://schemas.openxmlformats.org/markup-compatibility/2006">
              <mc:Choice xmlns:v="urn:schemas-microsoft-com:vml" Requires="v">
                <p:oleObj spid="_x0000_s5193" name="Equation" r:id="rId3" imgW="177800" imgH="203200" progId="Equation.DSMT4">
                  <p:embed/>
                </p:oleObj>
              </mc:Choice>
              <mc:Fallback>
                <p:oleObj name="Equation" r:id="rId3" imgW="177800" imgH="203200" progId="Equation.DSMT4">
                  <p:embed/>
                  <p:pic>
                    <p:nvPicPr>
                      <p:cNvPr id="29" name="Object 28"/>
                      <p:cNvPicPr/>
                      <p:nvPr/>
                    </p:nvPicPr>
                    <p:blipFill>
                      <a:blip r:embed="rId4"/>
                      <a:stretch>
                        <a:fillRect/>
                      </a:stretch>
                    </p:blipFill>
                    <p:spPr>
                      <a:xfrm>
                        <a:off x="7778750" y="498320"/>
                        <a:ext cx="287338" cy="328612"/>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8769350" y="1973263"/>
          <a:ext cx="246063" cy="328612"/>
        </p:xfrm>
        <a:graphic>
          <a:graphicData uri="http://schemas.openxmlformats.org/presentationml/2006/ole">
            <mc:AlternateContent xmlns:mc="http://schemas.openxmlformats.org/markup-compatibility/2006">
              <mc:Choice xmlns:v="urn:schemas-microsoft-com:vml" Requires="v">
                <p:oleObj spid="_x0000_s5194" name="Equation" r:id="rId5" imgW="152400" imgH="203200" progId="Equation.DSMT4">
                  <p:embed/>
                </p:oleObj>
              </mc:Choice>
              <mc:Fallback>
                <p:oleObj name="Equation" r:id="rId5" imgW="152400" imgH="203200" progId="Equation.DSMT4">
                  <p:embed/>
                  <p:pic>
                    <p:nvPicPr>
                      <p:cNvPr id="30" name="Object 29"/>
                      <p:cNvPicPr/>
                      <p:nvPr/>
                    </p:nvPicPr>
                    <p:blipFill>
                      <a:blip r:embed="rId6"/>
                      <a:stretch>
                        <a:fillRect/>
                      </a:stretch>
                    </p:blipFill>
                    <p:spPr>
                      <a:xfrm>
                        <a:off x="8769350" y="1973263"/>
                        <a:ext cx="246063" cy="328612"/>
                      </a:xfrm>
                      <a:prstGeom prst="rect">
                        <a:avLst/>
                      </a:prstGeom>
                    </p:spPr>
                  </p:pic>
                </p:oleObj>
              </mc:Fallback>
            </mc:AlternateContent>
          </a:graphicData>
        </a:graphic>
      </p:graphicFrame>
      <p:cxnSp>
        <p:nvCxnSpPr>
          <p:cNvPr id="43" name="Straight Arrow Connector 42"/>
          <p:cNvCxnSpPr/>
          <p:nvPr/>
        </p:nvCxnSpPr>
        <p:spPr>
          <a:xfrm flipH="1" flipV="1">
            <a:off x="7467600" y="39052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8636000" y="2412051"/>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921500" y="2475551"/>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229600" y="1284926"/>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6921500" y="1393327"/>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05850" y="1288102"/>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nvGraphicFramePr>
        <p:xfrm>
          <a:off x="1387475" y="1390650"/>
          <a:ext cx="1620838" cy="676275"/>
        </p:xfrm>
        <a:graphic>
          <a:graphicData uri="http://schemas.openxmlformats.org/presentationml/2006/ole">
            <mc:AlternateContent xmlns:mc="http://schemas.openxmlformats.org/markup-compatibility/2006">
              <mc:Choice xmlns:v="urn:schemas-microsoft-com:vml" Requires="v">
                <p:oleObj spid="_x0000_s5195" name="Equation" r:id="rId7" imgW="1003300" imgH="419100" progId="Equation.DSMT4">
                  <p:embed/>
                </p:oleObj>
              </mc:Choice>
              <mc:Fallback>
                <p:oleObj name="Equation" r:id="rId7" imgW="1003300" imgH="419100" progId="Equation.DSMT4">
                  <p:embed/>
                  <p:pic>
                    <p:nvPicPr>
                      <p:cNvPr id="48" name="Object 47"/>
                      <p:cNvPicPr/>
                      <p:nvPr/>
                    </p:nvPicPr>
                    <p:blipFill>
                      <a:blip r:embed="rId8"/>
                      <a:stretch>
                        <a:fillRect/>
                      </a:stretch>
                    </p:blipFill>
                    <p:spPr>
                      <a:xfrm>
                        <a:off x="1387475" y="1390650"/>
                        <a:ext cx="1620838" cy="676275"/>
                      </a:xfrm>
                      <a:prstGeom prst="rect">
                        <a:avLst/>
                      </a:prstGeom>
                    </p:spPr>
                  </p:pic>
                </p:oleObj>
              </mc:Fallback>
            </mc:AlternateContent>
          </a:graphicData>
        </a:graphic>
      </p:graphicFrame>
      <p:sp>
        <p:nvSpPr>
          <p:cNvPr id="49" name="TextBox 48"/>
          <p:cNvSpPr txBox="1"/>
          <p:nvPr/>
        </p:nvSpPr>
        <p:spPr>
          <a:xfrm>
            <a:off x="204390" y="2237429"/>
            <a:ext cx="4701123" cy="2062103"/>
          </a:xfrm>
          <a:prstGeom prst="rect">
            <a:avLst/>
          </a:prstGeom>
          <a:noFill/>
          <a:ln>
            <a:noFill/>
          </a:ln>
        </p:spPr>
        <p:txBody>
          <a:bodyPr wrap="square" rtlCol="0">
            <a:spAutoFit/>
          </a:bodyPr>
          <a:lstStyle/>
          <a:p>
            <a:r>
              <a:rPr lang="en-US" sz="2800" dirty="0">
                <a:solidFill>
                  <a:srgbClr val="FF0000"/>
                </a:solidFill>
                <a:latin typeface="Apple Chancery"/>
                <a:cs typeface="Apple Chancery"/>
              </a:rPr>
              <a:t>Except </a:t>
            </a:r>
            <a:r>
              <a:rPr lang="en-US" sz="2000" dirty="0">
                <a:solidFill>
                  <a:srgbClr val="000000"/>
                </a:solidFill>
                <a:latin typeface="Times New Roman"/>
                <a:cs typeface="Times New Roman"/>
              </a:rPr>
              <a:t>the </a:t>
            </a:r>
            <a:r>
              <a:rPr lang="en-US" sz="2000" i="1" dirty="0">
                <a:solidFill>
                  <a:srgbClr val="000000"/>
                </a:solidFill>
                <a:latin typeface="Times New Roman"/>
                <a:cs typeface="Times New Roman"/>
              </a:rPr>
              <a:t>change of velocity </a:t>
            </a:r>
            <a:r>
              <a:rPr lang="en-US" sz="2000" dirty="0">
                <a:solidFill>
                  <a:srgbClr val="000000"/>
                </a:solidFill>
                <a:latin typeface="Times New Roman"/>
                <a:cs typeface="Times New Roman"/>
              </a:rPr>
              <a:t>in </a:t>
            </a:r>
            <a:r>
              <a:rPr lang="en-US" sz="2000" i="1" dirty="0">
                <a:solidFill>
                  <a:srgbClr val="000000"/>
                </a:solidFill>
                <a:latin typeface="Times New Roman"/>
                <a:cs typeface="Times New Roman"/>
              </a:rPr>
              <a:t>the limit as time goes to zero </a:t>
            </a:r>
            <a:r>
              <a:rPr lang="en-US" sz="2000" dirty="0">
                <a:solidFill>
                  <a:srgbClr val="000000"/>
                </a:solidFill>
                <a:latin typeface="Times New Roman"/>
                <a:cs typeface="Times New Roman"/>
              </a:rPr>
              <a:t>is the </a:t>
            </a:r>
            <a:r>
              <a:rPr lang="en-US" sz="2000" i="1" dirty="0">
                <a:solidFill>
                  <a:srgbClr val="0000FF"/>
                </a:solidFill>
                <a:latin typeface="Times New Roman"/>
                <a:cs typeface="Times New Roman"/>
              </a:rPr>
              <a:t>definition</a:t>
            </a:r>
            <a:r>
              <a:rPr lang="en-US" sz="2000" dirty="0">
                <a:solidFill>
                  <a:srgbClr val="0000FF"/>
                </a:solidFill>
                <a:latin typeface="Times New Roman"/>
                <a:cs typeface="Times New Roman"/>
              </a:rPr>
              <a:t> of an instantaneous acceleration</a:t>
            </a:r>
            <a:r>
              <a:rPr lang="en-US" sz="2000" dirty="0">
                <a:solidFill>
                  <a:srgbClr val="000000"/>
                </a:solidFill>
                <a:latin typeface="Times New Roman"/>
                <a:cs typeface="Times New Roman"/>
              </a:rPr>
              <a:t>, and because we’ve already deduced that </a:t>
            </a:r>
            <a:r>
              <a:rPr lang="en-US" sz="2000" i="1" dirty="0">
                <a:solidFill>
                  <a:srgbClr val="000000"/>
                </a:solidFill>
                <a:latin typeface="Times New Roman"/>
                <a:cs typeface="Times New Roman"/>
              </a:rPr>
              <a:t>this </a:t>
            </a:r>
            <a:r>
              <a:rPr lang="en-US" sz="2000" dirty="0">
                <a:solidFill>
                  <a:srgbClr val="000000"/>
                </a:solidFill>
                <a:latin typeface="Times New Roman"/>
                <a:cs typeface="Times New Roman"/>
              </a:rPr>
              <a:t>acceleration is </a:t>
            </a:r>
            <a:r>
              <a:rPr lang="en-US" sz="2000" dirty="0">
                <a:solidFill>
                  <a:srgbClr val="0000FF"/>
                </a:solidFill>
                <a:latin typeface="Times New Roman"/>
                <a:cs typeface="Times New Roman"/>
              </a:rPr>
              <a:t>center seeking </a:t>
            </a:r>
            <a:r>
              <a:rPr lang="en-US" sz="2000" dirty="0">
                <a:solidFill>
                  <a:srgbClr val="000000"/>
                </a:solidFill>
                <a:latin typeface="Times New Roman"/>
                <a:cs typeface="Times New Roman"/>
              </a:rPr>
              <a:t>in nature, </a:t>
            </a:r>
            <a:r>
              <a:rPr lang="en-US" sz="2000" dirty="0">
                <a:solidFill>
                  <a:srgbClr val="FF0000"/>
                </a:solidFill>
                <a:latin typeface="Times New Roman"/>
                <a:cs typeface="Times New Roman"/>
              </a:rPr>
              <a:t>we must be looking at a </a:t>
            </a:r>
            <a:r>
              <a:rPr lang="en-US" sz="2000" i="1" dirty="0">
                <a:solidFill>
                  <a:srgbClr val="FF0000"/>
                </a:solidFill>
                <a:latin typeface="Times New Roman"/>
                <a:cs typeface="Times New Roman"/>
              </a:rPr>
              <a:t>centripetal </a:t>
            </a:r>
            <a:r>
              <a:rPr lang="en-US" sz="2000" dirty="0">
                <a:solidFill>
                  <a:srgbClr val="FF0000"/>
                </a:solidFill>
                <a:latin typeface="Times New Roman"/>
                <a:cs typeface="Times New Roman"/>
              </a:rPr>
              <a:t>acceleration</a:t>
            </a:r>
            <a:r>
              <a:rPr lang="en-US" sz="2000" dirty="0">
                <a:solidFill>
                  <a:srgbClr val="000000"/>
                </a:solidFill>
                <a:latin typeface="Times New Roman"/>
                <a:cs typeface="Times New Roman"/>
              </a:rPr>
              <a:t>.  </a:t>
            </a:r>
            <a:endParaRPr lang="en-US" sz="2000" i="1" dirty="0">
              <a:latin typeface="Apple Chancery"/>
              <a:cs typeface="Apple Chancery"/>
            </a:endParaRPr>
          </a:p>
        </p:txBody>
      </p:sp>
      <p:sp>
        <p:nvSpPr>
          <p:cNvPr id="54" name="TextBox 53"/>
          <p:cNvSpPr txBox="1"/>
          <p:nvPr/>
        </p:nvSpPr>
        <p:spPr>
          <a:xfrm>
            <a:off x="204390" y="4642009"/>
            <a:ext cx="8672910"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In short, </a:t>
            </a:r>
            <a:r>
              <a:rPr lang="en-US" sz="2000" dirty="0">
                <a:solidFill>
                  <a:srgbClr val="000000"/>
                </a:solidFill>
                <a:latin typeface="Times New Roman"/>
                <a:cs typeface="Times New Roman"/>
              </a:rPr>
              <a:t>any object moving along a curved path will need a </a:t>
            </a:r>
            <a:r>
              <a:rPr lang="en-US" sz="2000" dirty="0">
                <a:solidFill>
                  <a:srgbClr val="0000FF"/>
                </a:solidFill>
                <a:latin typeface="Times New Roman"/>
                <a:cs typeface="Times New Roman"/>
              </a:rPr>
              <a:t>component of acceleration </a:t>
            </a:r>
            <a:r>
              <a:rPr lang="en-US" sz="2000" dirty="0">
                <a:solidFill>
                  <a:srgbClr val="000000"/>
                </a:solidFill>
                <a:latin typeface="Times New Roman"/>
                <a:cs typeface="Times New Roman"/>
              </a:rPr>
              <a:t>that is centripetal (center seeking) in nature, and the </a:t>
            </a:r>
            <a:r>
              <a:rPr lang="en-US" sz="2000" dirty="0">
                <a:solidFill>
                  <a:srgbClr val="FF0000"/>
                </a:solidFill>
                <a:latin typeface="Times New Roman"/>
                <a:cs typeface="Times New Roman"/>
              </a:rPr>
              <a:t>magnitude</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of</a:t>
            </a:r>
            <a:r>
              <a:rPr lang="en-US" sz="2000" dirty="0">
                <a:solidFill>
                  <a:srgbClr val="000000"/>
                </a:solidFill>
                <a:latin typeface="Times New Roman"/>
                <a:cs typeface="Times New Roman"/>
              </a:rPr>
              <a:t> that </a:t>
            </a:r>
            <a:r>
              <a:rPr lang="en-US" sz="2000" dirty="0">
                <a:solidFill>
                  <a:srgbClr val="FF0000"/>
                </a:solidFill>
                <a:latin typeface="Times New Roman"/>
                <a:cs typeface="Times New Roman"/>
              </a:rPr>
              <a:t>acceleration component </a:t>
            </a:r>
            <a:r>
              <a:rPr lang="en-US" sz="2000" dirty="0">
                <a:solidFill>
                  <a:srgbClr val="000000"/>
                </a:solidFill>
                <a:latin typeface="Times New Roman"/>
                <a:cs typeface="Times New Roman"/>
              </a:rPr>
              <a:t>will always be </a:t>
            </a:r>
            <a:r>
              <a:rPr lang="en-US" sz="2000" dirty="0">
                <a:solidFill>
                  <a:srgbClr val="FF0000"/>
                </a:solidFill>
                <a:latin typeface="Times New Roman"/>
                <a:cs typeface="Times New Roman"/>
              </a:rPr>
              <a:t>related to </a:t>
            </a:r>
            <a:r>
              <a:rPr lang="en-US" sz="2000" dirty="0">
                <a:solidFill>
                  <a:srgbClr val="000000"/>
                </a:solidFill>
                <a:latin typeface="Times New Roman"/>
                <a:cs typeface="Times New Roman"/>
              </a:rPr>
              <a:t>the </a:t>
            </a:r>
            <a:r>
              <a:rPr lang="en-US" sz="2000" i="1" dirty="0">
                <a:solidFill>
                  <a:srgbClr val="FF0000"/>
                </a:solidFill>
                <a:latin typeface="Times New Roman"/>
                <a:cs typeface="Times New Roman"/>
              </a:rPr>
              <a:t>radius of the arc </a:t>
            </a:r>
            <a:r>
              <a:rPr lang="en-US" sz="2000" dirty="0">
                <a:latin typeface="Times New Roman"/>
                <a:cs typeface="Times New Roman"/>
              </a:rPr>
              <a:t>and </a:t>
            </a:r>
            <a:r>
              <a:rPr lang="en-US" sz="2000" dirty="0">
                <a:solidFill>
                  <a:srgbClr val="000000"/>
                </a:solidFill>
                <a:latin typeface="Times New Roman"/>
                <a:cs typeface="Times New Roman"/>
              </a:rPr>
              <a:t>the </a:t>
            </a:r>
            <a:r>
              <a:rPr lang="en-US" sz="2000" i="1" dirty="0">
                <a:solidFill>
                  <a:srgbClr val="FF0000"/>
                </a:solidFill>
                <a:latin typeface="Times New Roman"/>
                <a:cs typeface="Times New Roman"/>
              </a:rPr>
              <a:t>magnitude of the velocity vector </a:t>
            </a:r>
            <a:r>
              <a:rPr lang="en-US" sz="2000" dirty="0">
                <a:solidFill>
                  <a:srgbClr val="000000"/>
                </a:solidFill>
                <a:latin typeface="Times New Roman"/>
                <a:cs typeface="Times New Roman"/>
              </a:rPr>
              <a:t>by:</a:t>
            </a:r>
            <a:endParaRPr lang="en-US" sz="2000" i="1" dirty="0">
              <a:latin typeface="Apple Chancery"/>
              <a:cs typeface="Apple Chancery"/>
            </a:endParaRPr>
          </a:p>
        </p:txBody>
      </p:sp>
      <p:graphicFrame>
        <p:nvGraphicFramePr>
          <p:cNvPr id="73" name="Object 72"/>
          <p:cNvGraphicFramePr>
            <a:graphicFrameLocks noChangeAspect="1"/>
          </p:cNvGraphicFramePr>
          <p:nvPr/>
        </p:nvGraphicFramePr>
        <p:xfrm>
          <a:off x="4100651" y="5815251"/>
          <a:ext cx="1312862" cy="676275"/>
        </p:xfrm>
        <a:graphic>
          <a:graphicData uri="http://schemas.openxmlformats.org/presentationml/2006/ole">
            <mc:AlternateContent xmlns:mc="http://schemas.openxmlformats.org/markup-compatibility/2006">
              <mc:Choice xmlns:v="urn:schemas-microsoft-com:vml" Requires="v">
                <p:oleObj spid="_x0000_s5196" name="Equation" r:id="rId9" imgW="812800" imgH="419100" progId="Equation.DSMT4">
                  <p:embed/>
                </p:oleObj>
              </mc:Choice>
              <mc:Fallback>
                <p:oleObj name="Equation" r:id="rId9" imgW="812800" imgH="419100" progId="Equation.DSMT4">
                  <p:embed/>
                  <p:pic>
                    <p:nvPicPr>
                      <p:cNvPr id="73" name="Object 72"/>
                      <p:cNvPicPr/>
                      <p:nvPr/>
                    </p:nvPicPr>
                    <p:blipFill>
                      <a:blip r:embed="rId10"/>
                      <a:stretch>
                        <a:fillRect/>
                      </a:stretch>
                    </p:blipFill>
                    <p:spPr>
                      <a:xfrm>
                        <a:off x="4100651" y="5815251"/>
                        <a:ext cx="1312862" cy="676275"/>
                      </a:xfrm>
                      <a:prstGeom prst="rect">
                        <a:avLst/>
                      </a:prstGeom>
                    </p:spPr>
                  </p:pic>
                </p:oleObj>
              </mc:Fallback>
            </mc:AlternateContent>
          </a:graphicData>
        </a:graphic>
      </p:graphicFrame>
      <p:cxnSp>
        <p:nvCxnSpPr>
          <p:cNvPr id="78" name="Straight Arrow Connector 77"/>
          <p:cNvCxnSpPr/>
          <p:nvPr/>
        </p:nvCxnSpPr>
        <p:spPr>
          <a:xfrm flipH="1">
            <a:off x="8051800" y="2481901"/>
            <a:ext cx="50165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7791450" y="1424626"/>
            <a:ext cx="420688" cy="34067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0" name="Object 79"/>
          <p:cNvGraphicFramePr>
            <a:graphicFrameLocks noChangeAspect="1"/>
          </p:cNvGraphicFramePr>
          <p:nvPr/>
        </p:nvGraphicFramePr>
        <p:xfrm>
          <a:off x="7680326" y="2462852"/>
          <a:ext cx="862012" cy="676275"/>
        </p:xfrm>
        <a:graphic>
          <a:graphicData uri="http://schemas.openxmlformats.org/presentationml/2006/ole">
            <mc:AlternateContent xmlns:mc="http://schemas.openxmlformats.org/markup-compatibility/2006">
              <mc:Choice xmlns:v="urn:schemas-microsoft-com:vml" Requires="v">
                <p:oleObj spid="_x0000_s5197" name="Equation" r:id="rId11" imgW="533400" imgH="419100" progId="Equation.DSMT4">
                  <p:embed/>
                </p:oleObj>
              </mc:Choice>
              <mc:Fallback>
                <p:oleObj name="Equation" r:id="rId11" imgW="533400" imgH="419100" progId="Equation.DSMT4">
                  <p:embed/>
                  <p:pic>
                    <p:nvPicPr>
                      <p:cNvPr id="80" name="Object 79"/>
                      <p:cNvPicPr/>
                      <p:nvPr/>
                    </p:nvPicPr>
                    <p:blipFill>
                      <a:blip r:embed="rId12"/>
                      <a:stretch>
                        <a:fillRect/>
                      </a:stretch>
                    </p:blipFill>
                    <p:spPr>
                      <a:xfrm>
                        <a:off x="7680326" y="2462852"/>
                        <a:ext cx="862012" cy="676275"/>
                      </a:xfrm>
                      <a:prstGeom prst="rect">
                        <a:avLst/>
                      </a:prstGeom>
                    </p:spPr>
                  </p:pic>
                </p:oleObj>
              </mc:Fallback>
            </mc:AlternateContent>
          </a:graphicData>
        </a:graphic>
      </p:graphicFrame>
      <p:graphicFrame>
        <p:nvGraphicFramePr>
          <p:cNvPr id="81" name="Object 80"/>
          <p:cNvGraphicFramePr>
            <a:graphicFrameLocks noChangeAspect="1"/>
          </p:cNvGraphicFramePr>
          <p:nvPr/>
        </p:nvGraphicFramePr>
        <p:xfrm>
          <a:off x="7189788" y="975366"/>
          <a:ext cx="862012" cy="676275"/>
        </p:xfrm>
        <a:graphic>
          <a:graphicData uri="http://schemas.openxmlformats.org/presentationml/2006/ole">
            <mc:AlternateContent xmlns:mc="http://schemas.openxmlformats.org/markup-compatibility/2006">
              <mc:Choice xmlns:v="urn:schemas-microsoft-com:vml" Requires="v">
                <p:oleObj spid="_x0000_s5198" name="Equation" r:id="rId13" imgW="533400" imgH="419100" progId="Equation.DSMT4">
                  <p:embed/>
                </p:oleObj>
              </mc:Choice>
              <mc:Fallback>
                <p:oleObj name="Equation" r:id="rId13" imgW="533400" imgH="419100" progId="Equation.DSMT4">
                  <p:embed/>
                  <p:pic>
                    <p:nvPicPr>
                      <p:cNvPr id="81" name="Object 80"/>
                      <p:cNvPicPr/>
                      <p:nvPr/>
                    </p:nvPicPr>
                    <p:blipFill>
                      <a:blip r:embed="rId12"/>
                      <a:stretch>
                        <a:fillRect/>
                      </a:stretch>
                    </p:blipFill>
                    <p:spPr>
                      <a:xfrm>
                        <a:off x="7189788" y="975366"/>
                        <a:ext cx="862012" cy="676275"/>
                      </a:xfrm>
                      <a:prstGeom prst="rect">
                        <a:avLst/>
                      </a:prstGeom>
                    </p:spPr>
                  </p:pic>
                </p:oleObj>
              </mc:Fallback>
            </mc:AlternateContent>
          </a:graphicData>
        </a:graphic>
      </p:graphicFrame>
    </p:spTree>
    <p:extLst>
      <p:ext uri="{BB962C8B-B14F-4D97-AF65-F5344CB8AC3E}">
        <p14:creationId xmlns:p14="http://schemas.microsoft.com/office/powerpoint/2010/main" val="40328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70901" y="6427113"/>
            <a:ext cx="558800" cy="276999"/>
          </a:xfrm>
          <a:prstGeom prst="rect">
            <a:avLst/>
          </a:prstGeom>
          <a:noFill/>
        </p:spPr>
        <p:txBody>
          <a:bodyPr wrap="square" rtlCol="0">
            <a:spAutoFit/>
          </a:bodyPr>
          <a:lstStyle/>
          <a:p>
            <a:r>
              <a:rPr lang="en-US" sz="1200" dirty="0">
                <a:latin typeface="Times New Roman"/>
                <a:cs typeface="Times New Roman"/>
              </a:rPr>
              <a:t>30.)</a:t>
            </a:r>
          </a:p>
        </p:txBody>
      </p:sp>
      <p:pic>
        <p:nvPicPr>
          <p:cNvPr id="2" name="FUN FAIL Motorcycle Merry Go Round dude flies of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00" y="241299"/>
            <a:ext cx="8115300" cy="6011333"/>
          </a:xfrm>
          <a:prstGeom prst="rect">
            <a:avLst/>
          </a:prstGeom>
        </p:spPr>
      </p:pic>
    </p:spTree>
    <p:extLst>
      <p:ext uri="{BB962C8B-B14F-4D97-AF65-F5344CB8AC3E}">
        <p14:creationId xmlns:p14="http://schemas.microsoft.com/office/powerpoint/2010/main" val="3491114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70901" y="6427113"/>
            <a:ext cx="558800" cy="276999"/>
          </a:xfrm>
          <a:prstGeom prst="rect">
            <a:avLst/>
          </a:prstGeom>
          <a:noFill/>
        </p:spPr>
        <p:txBody>
          <a:bodyPr wrap="square" rtlCol="0">
            <a:spAutoFit/>
          </a:bodyPr>
          <a:lstStyle/>
          <a:p>
            <a:r>
              <a:rPr lang="en-US" sz="1200" dirty="0">
                <a:latin typeface="Times New Roman"/>
                <a:cs typeface="Times New Roman"/>
              </a:rPr>
              <a:t>31.)</a:t>
            </a:r>
          </a:p>
        </p:txBody>
      </p:sp>
      <p:pic>
        <p:nvPicPr>
          <p:cNvPr id="5" name="hammer throw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42213"/>
            <a:ext cx="9144000" cy="5715000"/>
          </a:xfrm>
          <a:prstGeom prst="rect">
            <a:avLst/>
          </a:prstGeom>
        </p:spPr>
      </p:pic>
    </p:spTree>
    <p:extLst>
      <p:ext uri="{BB962C8B-B14F-4D97-AF65-F5344CB8AC3E}">
        <p14:creationId xmlns:p14="http://schemas.microsoft.com/office/powerpoint/2010/main" val="3839442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4390" y="402897"/>
            <a:ext cx="8634810" cy="2062103"/>
          </a:xfrm>
          <a:prstGeom prst="rect">
            <a:avLst/>
          </a:prstGeom>
          <a:noFill/>
          <a:ln>
            <a:noFill/>
          </a:ln>
        </p:spPr>
        <p:txBody>
          <a:bodyPr wrap="square" rtlCol="0">
            <a:spAutoFit/>
          </a:bodyPr>
          <a:lstStyle/>
          <a:p>
            <a:r>
              <a:rPr lang="en-US" sz="2800" dirty="0">
                <a:solidFill>
                  <a:srgbClr val="FF0000"/>
                </a:solidFill>
                <a:latin typeface="Apple Chancery"/>
                <a:cs typeface="Apple Chancery"/>
              </a:rPr>
              <a:t>Example: The woman</a:t>
            </a:r>
            <a:r>
              <a:rPr lang="en-US" sz="2000" dirty="0">
                <a:solidFill>
                  <a:srgbClr val="000000"/>
                </a:solidFill>
                <a:latin typeface="Times New Roman"/>
                <a:cs typeface="Times New Roman"/>
              </a:rPr>
              <a:t> in the previous video was swinging a 4 kg ball at the end of a 1.2 meter long chain at a rate of 5 revolutions in 1.75 seconds (I measured it!).  Assuming her arms were .8 meters long, how large a centripetal acceleration would she have to exert on the ball to launch it as she did?  In what direction did she exert that force.  What happened to the ball when she ceased to exert that acceleration in that direction?</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32.)</a:t>
            </a:r>
          </a:p>
        </p:txBody>
      </p:sp>
      <p:graphicFrame>
        <p:nvGraphicFramePr>
          <p:cNvPr id="73" name="Object 72"/>
          <p:cNvGraphicFramePr>
            <a:graphicFrameLocks noChangeAspect="1"/>
          </p:cNvGraphicFramePr>
          <p:nvPr/>
        </p:nvGraphicFramePr>
        <p:xfrm>
          <a:off x="2921000" y="3825875"/>
          <a:ext cx="1765300" cy="1598613"/>
        </p:xfrm>
        <a:graphic>
          <a:graphicData uri="http://schemas.openxmlformats.org/presentationml/2006/ole">
            <mc:AlternateContent xmlns:mc="http://schemas.openxmlformats.org/markup-compatibility/2006">
              <mc:Choice xmlns:v="urn:schemas-microsoft-com:vml" Requires="v">
                <p:oleObj spid="_x0000_s6161" name="Equation" r:id="rId3" imgW="1092200" imgH="990600" progId="Equation.DSMT4">
                  <p:embed/>
                </p:oleObj>
              </mc:Choice>
              <mc:Fallback>
                <p:oleObj name="Equation" r:id="rId3" imgW="1092200" imgH="990600" progId="Equation.DSMT4">
                  <p:embed/>
                  <p:pic>
                    <p:nvPicPr>
                      <p:cNvPr id="73" name="Object 72"/>
                      <p:cNvPicPr/>
                      <p:nvPr/>
                    </p:nvPicPr>
                    <p:blipFill>
                      <a:blip r:embed="rId4"/>
                      <a:stretch>
                        <a:fillRect/>
                      </a:stretch>
                    </p:blipFill>
                    <p:spPr>
                      <a:xfrm>
                        <a:off x="2921000" y="3825875"/>
                        <a:ext cx="1765300" cy="1598613"/>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5450025" y="2564933"/>
          <a:ext cx="2732088" cy="1638300"/>
        </p:xfrm>
        <a:graphic>
          <a:graphicData uri="http://schemas.openxmlformats.org/presentationml/2006/ole">
            <mc:AlternateContent xmlns:mc="http://schemas.openxmlformats.org/markup-compatibility/2006">
              <mc:Choice xmlns:v="urn:schemas-microsoft-com:vml" Requires="v">
                <p:oleObj spid="_x0000_s6162" name="Equation" r:id="rId5" imgW="1689100" imgH="1016000" progId="Equation.DSMT4">
                  <p:embed/>
                </p:oleObj>
              </mc:Choice>
              <mc:Fallback>
                <p:oleObj name="Equation" r:id="rId5" imgW="1689100" imgH="1016000" progId="Equation.DSMT4">
                  <p:embed/>
                  <p:pic>
                    <p:nvPicPr>
                      <p:cNvPr id="31" name="Object 30"/>
                      <p:cNvPicPr/>
                      <p:nvPr/>
                    </p:nvPicPr>
                    <p:blipFill>
                      <a:blip r:embed="rId6"/>
                      <a:stretch>
                        <a:fillRect/>
                      </a:stretch>
                    </p:blipFill>
                    <p:spPr>
                      <a:xfrm>
                        <a:off x="5450025" y="2564933"/>
                        <a:ext cx="2732088" cy="1638300"/>
                      </a:xfrm>
                      <a:prstGeom prst="rect">
                        <a:avLst/>
                      </a:prstGeom>
                    </p:spPr>
                  </p:pic>
                </p:oleObj>
              </mc:Fallback>
            </mc:AlternateContent>
          </a:graphicData>
        </a:graphic>
      </p:graphicFrame>
      <p:sp>
        <p:nvSpPr>
          <p:cNvPr id="33" name="TextBox 32"/>
          <p:cNvSpPr txBox="1"/>
          <p:nvPr/>
        </p:nvSpPr>
        <p:spPr>
          <a:xfrm>
            <a:off x="2134790" y="2564933"/>
            <a:ext cx="3110310"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We need the magnitude of the velocity:</a:t>
            </a:r>
            <a:endParaRPr lang="en-US" sz="2000" i="1" dirty="0">
              <a:latin typeface="Apple Chancery"/>
              <a:cs typeface="Apple Chancery"/>
            </a:endParaRPr>
          </a:p>
        </p:txBody>
      </p:sp>
      <p:sp>
        <p:nvSpPr>
          <p:cNvPr id="34" name="TextBox 33"/>
          <p:cNvSpPr txBox="1"/>
          <p:nvPr/>
        </p:nvSpPr>
        <p:spPr>
          <a:xfrm>
            <a:off x="204390" y="3746311"/>
            <a:ext cx="3110310"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So the centripetal acceleration will be:</a:t>
            </a:r>
            <a:endParaRPr lang="en-US" sz="2000" i="1" dirty="0">
              <a:latin typeface="Apple Chancery"/>
              <a:cs typeface="Apple Chancery"/>
            </a:endParaRPr>
          </a:p>
        </p:txBody>
      </p:sp>
      <p:sp>
        <p:nvSpPr>
          <p:cNvPr id="35" name="TextBox 34"/>
          <p:cNvSpPr txBox="1"/>
          <p:nvPr/>
        </p:nvSpPr>
        <p:spPr>
          <a:xfrm>
            <a:off x="204390" y="5719227"/>
            <a:ext cx="8533210"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direction</a:t>
            </a:r>
            <a:r>
              <a:rPr lang="en-US" sz="2000" dirty="0">
                <a:solidFill>
                  <a:srgbClr val="000000"/>
                </a:solidFill>
                <a:latin typeface="Times New Roman"/>
                <a:cs typeface="Times New Roman"/>
              </a:rPr>
              <a:t> will be </a:t>
            </a:r>
            <a:r>
              <a:rPr lang="en-US" sz="2000" dirty="0">
                <a:solidFill>
                  <a:srgbClr val="0000FF"/>
                </a:solidFill>
                <a:latin typeface="Times New Roman"/>
                <a:cs typeface="Times New Roman"/>
              </a:rPr>
              <a:t>toward the center of the ball’s arc until release</a:t>
            </a:r>
            <a:r>
              <a:rPr lang="en-US" sz="2000" dirty="0">
                <a:solidFill>
                  <a:srgbClr val="000000"/>
                </a:solidFill>
                <a:latin typeface="Times New Roman"/>
                <a:cs typeface="Times New Roman"/>
              </a:rPr>
              <a:t>, at which time the ball will travel </a:t>
            </a:r>
            <a:r>
              <a:rPr lang="en-US" sz="2000" i="1" dirty="0">
                <a:solidFill>
                  <a:srgbClr val="0000FF"/>
                </a:solidFill>
                <a:latin typeface="Times New Roman"/>
                <a:cs typeface="Times New Roman"/>
              </a:rPr>
              <a:t>tangent to that arc </a:t>
            </a:r>
            <a:r>
              <a:rPr lang="en-US" sz="2000" dirty="0">
                <a:solidFill>
                  <a:srgbClr val="000000"/>
                </a:solidFill>
                <a:latin typeface="Times New Roman"/>
                <a:cs typeface="Times New Roman"/>
              </a:rPr>
              <a:t>out away from the woman.</a:t>
            </a:r>
            <a:endParaRPr lang="en-US" sz="2000" i="1" dirty="0">
              <a:latin typeface="Apple Chancery"/>
              <a:cs typeface="Apple Chancery"/>
            </a:endParaRPr>
          </a:p>
        </p:txBody>
      </p:sp>
    </p:spTree>
    <p:extLst>
      <p:ext uri="{BB962C8B-B14F-4D97-AF65-F5344CB8AC3E}">
        <p14:creationId xmlns:p14="http://schemas.microsoft.com/office/powerpoint/2010/main" val="97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lstStyle/>
          <a:p>
            <a:r>
              <a:rPr lang="en-US" dirty="0"/>
              <a:t>Centripetal forces</a:t>
            </a:r>
          </a:p>
        </p:txBody>
      </p:sp>
      <p:sp>
        <p:nvSpPr>
          <p:cNvPr id="3" name="Content Placeholder 2"/>
          <p:cNvSpPr>
            <a:spLocks noGrp="1"/>
          </p:cNvSpPr>
          <p:nvPr>
            <p:ph idx="4294967295"/>
          </p:nvPr>
        </p:nvSpPr>
        <p:spPr>
          <a:xfrm>
            <a:off x="256479" y="1231316"/>
            <a:ext cx="8642194" cy="4570872"/>
          </a:xfrm>
        </p:spPr>
        <p:txBody>
          <a:bodyPr>
            <a:normAutofit fontScale="92500"/>
          </a:bodyPr>
          <a:lstStyle/>
          <a:p>
            <a:r>
              <a:rPr lang="en-US" dirty="0"/>
              <a:t>  Put differently, a “centripetal force” is just a term we use for forces that are center-seeking. It is </a:t>
            </a:r>
            <a:r>
              <a:rPr lang="en-US" b="1" u="sng" dirty="0"/>
              <a:t>not</a:t>
            </a:r>
            <a:r>
              <a:rPr lang="en-US" dirty="0"/>
              <a:t> a new type of force! </a:t>
            </a:r>
          </a:p>
          <a:p>
            <a:pPr lvl="1"/>
            <a:r>
              <a:rPr lang="en-US" dirty="0"/>
              <a:t>What force(s) is/are acting as the centripetal force in the following situations?</a:t>
            </a:r>
          </a:p>
          <a:p>
            <a:pPr lvl="1"/>
            <a:endParaRPr lang="en-US" dirty="0"/>
          </a:p>
          <a:p>
            <a:pPr lvl="2"/>
            <a:r>
              <a:rPr lang="en-US" dirty="0"/>
              <a:t>Moon orbiting the Earth?</a:t>
            </a:r>
          </a:p>
          <a:p>
            <a:pPr lvl="2"/>
            <a:endParaRPr lang="en-US" dirty="0"/>
          </a:p>
          <a:p>
            <a:pPr lvl="2"/>
            <a:endParaRPr lang="en-US" dirty="0"/>
          </a:p>
          <a:p>
            <a:pPr lvl="2"/>
            <a:r>
              <a:rPr lang="en-US" dirty="0"/>
              <a:t>Whirling keys on a lanyard in a circle around your head?</a:t>
            </a:r>
          </a:p>
          <a:p>
            <a:pPr lvl="2"/>
            <a:endParaRPr lang="en-US" dirty="0"/>
          </a:p>
          <a:p>
            <a:pPr lvl="2"/>
            <a:endParaRPr lang="en-US" dirty="0"/>
          </a:p>
          <a:p>
            <a:pPr lvl="2"/>
            <a:r>
              <a:rPr lang="en-US" dirty="0"/>
              <a:t>A car going around a flat curve?</a:t>
            </a:r>
          </a:p>
          <a:p>
            <a:pPr lvl="2"/>
            <a:endParaRPr lang="en-US" dirty="0"/>
          </a:p>
          <a:p>
            <a:pPr lvl="2"/>
            <a:endParaRPr lang="en-US" dirty="0"/>
          </a:p>
          <a:p>
            <a:pPr lvl="2"/>
            <a:r>
              <a:rPr lang="en-US" dirty="0"/>
              <a:t>A sled going over the top of a small bump/hill?</a:t>
            </a:r>
          </a:p>
        </p:txBody>
      </p:sp>
      <p:sp>
        <p:nvSpPr>
          <p:cNvPr id="4" name="TextBox 3"/>
          <p:cNvSpPr txBox="1"/>
          <p:nvPr/>
        </p:nvSpPr>
        <p:spPr>
          <a:xfrm>
            <a:off x="3779520" y="2682240"/>
            <a:ext cx="2609088" cy="307777"/>
          </a:xfrm>
          <a:prstGeom prst="rect">
            <a:avLst/>
          </a:prstGeom>
          <a:noFill/>
        </p:spPr>
        <p:txBody>
          <a:bodyPr wrap="square" rtlCol="0">
            <a:spAutoFit/>
          </a:bodyPr>
          <a:lstStyle/>
          <a:p>
            <a:r>
              <a:rPr lang="en-US" sz="1400" dirty="0">
                <a:solidFill>
                  <a:srgbClr val="FF0000"/>
                </a:solidFill>
              </a:rPr>
              <a:t>Gravity</a:t>
            </a:r>
          </a:p>
        </p:txBody>
      </p:sp>
      <p:sp>
        <p:nvSpPr>
          <p:cNvPr id="5" name="TextBox 4"/>
          <p:cNvSpPr txBox="1"/>
          <p:nvPr/>
        </p:nvSpPr>
        <p:spPr>
          <a:xfrm>
            <a:off x="6534912" y="3618787"/>
            <a:ext cx="2609088" cy="523220"/>
          </a:xfrm>
          <a:prstGeom prst="rect">
            <a:avLst/>
          </a:prstGeom>
          <a:noFill/>
        </p:spPr>
        <p:txBody>
          <a:bodyPr wrap="square" rtlCol="0">
            <a:spAutoFit/>
          </a:bodyPr>
          <a:lstStyle/>
          <a:p>
            <a:r>
              <a:rPr lang="en-US" sz="1400" dirty="0">
                <a:solidFill>
                  <a:srgbClr val="FF0000"/>
                </a:solidFill>
              </a:rPr>
              <a:t>The inward component of tension</a:t>
            </a:r>
          </a:p>
        </p:txBody>
      </p:sp>
      <p:sp>
        <p:nvSpPr>
          <p:cNvPr id="6" name="TextBox 5"/>
          <p:cNvSpPr txBox="1"/>
          <p:nvPr/>
        </p:nvSpPr>
        <p:spPr>
          <a:xfrm>
            <a:off x="4337081" y="4562516"/>
            <a:ext cx="2609088" cy="523220"/>
          </a:xfrm>
          <a:prstGeom prst="rect">
            <a:avLst/>
          </a:prstGeom>
          <a:noFill/>
        </p:spPr>
        <p:txBody>
          <a:bodyPr wrap="square" rtlCol="0">
            <a:spAutoFit/>
          </a:bodyPr>
          <a:lstStyle/>
          <a:p>
            <a:r>
              <a:rPr lang="en-US" sz="1400" dirty="0">
                <a:solidFill>
                  <a:srgbClr val="FF0000"/>
                </a:solidFill>
              </a:rPr>
              <a:t>Static friction between the tires and the road</a:t>
            </a:r>
          </a:p>
        </p:txBody>
      </p:sp>
      <p:sp>
        <p:nvSpPr>
          <p:cNvPr id="7" name="TextBox 6"/>
          <p:cNvSpPr txBox="1"/>
          <p:nvPr/>
        </p:nvSpPr>
        <p:spPr>
          <a:xfrm>
            <a:off x="5641625" y="5472795"/>
            <a:ext cx="2609088" cy="307777"/>
          </a:xfrm>
          <a:prstGeom prst="rect">
            <a:avLst/>
          </a:prstGeom>
          <a:noFill/>
        </p:spPr>
        <p:txBody>
          <a:bodyPr wrap="square" rtlCol="0">
            <a:spAutoFit/>
          </a:bodyPr>
          <a:lstStyle/>
          <a:p>
            <a:r>
              <a:rPr lang="en-US" sz="1400" dirty="0">
                <a:solidFill>
                  <a:srgbClr val="FF0000"/>
                </a:solidFill>
              </a:rPr>
              <a:t>(Gravity </a:t>
            </a:r>
            <a:r>
              <a:rPr lang="mr-IN" sz="1400" dirty="0">
                <a:solidFill>
                  <a:srgbClr val="FF0000"/>
                </a:solidFill>
              </a:rPr>
              <a:t>–</a:t>
            </a:r>
            <a:r>
              <a:rPr lang="en-US" sz="1400" dirty="0">
                <a:solidFill>
                  <a:srgbClr val="FF0000"/>
                </a:solidFill>
              </a:rPr>
              <a:t> normal force)</a:t>
            </a:r>
          </a:p>
        </p:txBody>
      </p:sp>
    </p:spTree>
    <p:extLst>
      <p:ext uri="{BB962C8B-B14F-4D97-AF65-F5344CB8AC3E}">
        <p14:creationId xmlns:p14="http://schemas.microsoft.com/office/powerpoint/2010/main" val="11764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 y="3459480"/>
            <a:ext cx="4190524" cy="3138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1064260"/>
            <a:ext cx="4457700" cy="3338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97158" y="383550"/>
            <a:ext cx="4375306" cy="2492990"/>
          </a:xfrm>
          <a:prstGeom prst="rect">
            <a:avLst/>
          </a:prstGeom>
          <a:noFill/>
        </p:spPr>
        <p:txBody>
          <a:bodyPr wrap="square" rtlCol="0">
            <a:spAutoFit/>
          </a:bodyPr>
          <a:lstStyle/>
          <a:p>
            <a:r>
              <a:rPr lang="en-US" sz="3600" dirty="0">
                <a:solidFill>
                  <a:srgbClr val="FF0000"/>
                </a:solidFill>
                <a:latin typeface="Apple Chancery"/>
                <a:cs typeface="Apple Chancery"/>
              </a:rPr>
              <a:t>W</a:t>
            </a:r>
            <a:r>
              <a:rPr lang="en-US" sz="2800" dirty="0">
                <a:solidFill>
                  <a:srgbClr val="FF0000"/>
                </a:solidFill>
                <a:latin typeface="Apple Chancery"/>
                <a:cs typeface="Apple Chancery"/>
              </a:rPr>
              <a:t>hen I was a kid,</a:t>
            </a:r>
            <a:r>
              <a:rPr lang="en-US" sz="2800" dirty="0">
                <a:solidFill>
                  <a:srgbClr val="000000"/>
                </a:solidFill>
                <a:latin typeface="Times New Roman"/>
                <a:cs typeface="Times New Roman"/>
              </a:rPr>
              <a:t> </a:t>
            </a:r>
            <a:r>
              <a:rPr lang="en-US" sz="2000" dirty="0">
                <a:solidFill>
                  <a:srgbClr val="000000"/>
                </a:solidFill>
                <a:latin typeface="Times New Roman"/>
                <a:cs typeface="Times New Roman"/>
              </a:rPr>
              <a:t>the </a:t>
            </a:r>
            <a:r>
              <a:rPr lang="en-US" sz="2000" dirty="0">
                <a:solidFill>
                  <a:srgbClr val="2245DA"/>
                </a:solidFill>
                <a:latin typeface="Times New Roman"/>
                <a:cs typeface="Times New Roman"/>
              </a:rPr>
              <a:t>cool car </a:t>
            </a:r>
            <a:r>
              <a:rPr lang="en-US" sz="2000" dirty="0">
                <a:solidFill>
                  <a:srgbClr val="000000"/>
                </a:solidFill>
                <a:latin typeface="Times New Roman"/>
                <a:cs typeface="Times New Roman"/>
              </a:rPr>
              <a:t>to have, aside from a </a:t>
            </a:r>
            <a:r>
              <a:rPr lang="en-US" sz="2000" dirty="0">
                <a:solidFill>
                  <a:srgbClr val="2245DA"/>
                </a:solidFill>
                <a:latin typeface="Times New Roman"/>
                <a:cs typeface="Times New Roman"/>
              </a:rPr>
              <a:t>Corvette</a:t>
            </a:r>
            <a:r>
              <a:rPr lang="en-US" sz="2000" dirty="0">
                <a:solidFill>
                  <a:srgbClr val="000000"/>
                </a:solidFill>
                <a:latin typeface="Times New Roman"/>
                <a:cs typeface="Times New Roman"/>
              </a:rPr>
              <a:t>, was a </a:t>
            </a:r>
            <a:r>
              <a:rPr lang="en-US" sz="2000" dirty="0">
                <a:solidFill>
                  <a:srgbClr val="2245DA"/>
                </a:solidFill>
                <a:latin typeface="Times New Roman"/>
                <a:cs typeface="Times New Roman"/>
              </a:rPr>
              <a:t>55 Chevy</a:t>
            </a:r>
            <a:r>
              <a:rPr lang="en-US" sz="2000" dirty="0">
                <a:solidFill>
                  <a:srgbClr val="000000"/>
                </a:solidFill>
                <a:latin typeface="Times New Roman"/>
                <a:cs typeface="Times New Roman"/>
              </a:rPr>
              <a:t>.  They were light, they were fast, they </a:t>
            </a:r>
            <a:r>
              <a:rPr lang="en-US" sz="2000" dirty="0">
                <a:solidFill>
                  <a:srgbClr val="2245DA"/>
                </a:solidFill>
                <a:latin typeface="Times New Roman"/>
                <a:cs typeface="Times New Roman"/>
              </a:rPr>
              <a:t>had bench seats</a:t>
            </a:r>
            <a:r>
              <a:rPr lang="en-US" sz="2000" dirty="0">
                <a:solidFill>
                  <a:srgbClr val="000000"/>
                </a:solidFill>
                <a:latin typeface="Times New Roman"/>
                <a:cs typeface="Times New Roman"/>
              </a:rPr>
              <a:t>, and I couldn’t afford one.</a:t>
            </a:r>
          </a:p>
          <a:p>
            <a:endParaRPr lang="en-US" sz="2000" dirty="0">
              <a:solidFill>
                <a:srgbClr val="000000"/>
              </a:solidFill>
              <a:latin typeface="Times New Roman"/>
              <a:cs typeface="Times New Roman"/>
            </a:endParaRPr>
          </a:p>
          <a:p>
            <a:r>
              <a:rPr lang="en-US" sz="2000" dirty="0">
                <a:solidFill>
                  <a:srgbClr val="FF0000"/>
                </a:solidFill>
                <a:latin typeface="Apple Chancery"/>
                <a:cs typeface="Apple Chancery"/>
              </a:rPr>
              <a:t>So I tried to get</a:t>
            </a:r>
            <a:endParaRPr lang="en-US" dirty="0">
              <a:solidFill>
                <a:srgbClr val="FF0000"/>
              </a:solidFill>
              <a:latin typeface="Apple Chancery"/>
              <a:cs typeface="Apple Chancery"/>
            </a:endParaRPr>
          </a:p>
        </p:txBody>
      </p:sp>
      <p:sp>
        <p:nvSpPr>
          <p:cNvPr id="7" name="Rectangle 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Tree>
    <p:extLst>
      <p:ext uri="{BB962C8B-B14F-4D97-AF65-F5344CB8AC3E}">
        <p14:creationId xmlns:p14="http://schemas.microsoft.com/office/powerpoint/2010/main" val="148329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normAutofit fontScale="90000"/>
          </a:bodyPr>
          <a:lstStyle/>
          <a:p>
            <a:r>
              <a:rPr lang="en-US" dirty="0"/>
              <a:t>What happens if centripetal force goes away?</a:t>
            </a:r>
          </a:p>
        </p:txBody>
      </p:sp>
      <p:pic>
        <p:nvPicPr>
          <p:cNvPr id="4" name="Content Placeholder 3" descr="turn.jpg"/>
          <p:cNvPicPr>
            <a:picLocks noGrp="1" noChangeAspect="1"/>
          </p:cNvPicPr>
          <p:nvPr>
            <p:ph idx="4294967295"/>
          </p:nvPr>
        </p:nvPicPr>
        <p:blipFill>
          <a:blip r:embed="rId2">
            <a:extLst>
              <a:ext uri="{28A0092B-C50C-407E-A947-70E740481C1C}">
                <a14:useLocalDpi xmlns:a14="http://schemas.microsoft.com/office/drawing/2010/main" val="0"/>
              </a:ext>
            </a:extLst>
          </a:blip>
          <a:srcRect t="3406" b="3406"/>
          <a:stretch>
            <a:fillRect/>
          </a:stretch>
        </p:blipFill>
        <p:spPr>
          <a:xfrm>
            <a:off x="1371681" y="1445260"/>
            <a:ext cx="6995079" cy="4406900"/>
          </a:xfrm>
        </p:spPr>
      </p:pic>
    </p:spTree>
    <p:extLst>
      <p:ext uri="{BB962C8B-B14F-4D97-AF65-F5344CB8AC3E}">
        <p14:creationId xmlns:p14="http://schemas.microsoft.com/office/powerpoint/2010/main" val="217753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lstStyle/>
          <a:p>
            <a:r>
              <a:rPr lang="en-US" dirty="0"/>
              <a:t>A couple of things to note</a:t>
            </a:r>
            <a:r>
              <a:rPr lang="mr-IN" dirty="0"/>
              <a:t>…</a:t>
            </a:r>
            <a:endParaRPr lang="en-US" dirty="0"/>
          </a:p>
        </p:txBody>
      </p:sp>
      <p:sp>
        <p:nvSpPr>
          <p:cNvPr id="4" name="Text Box 4"/>
          <p:cNvSpPr txBox="1">
            <a:spLocks noChangeArrowheads="1"/>
          </p:cNvSpPr>
          <p:nvPr/>
        </p:nvSpPr>
        <p:spPr bwMode="auto">
          <a:xfrm>
            <a:off x="346772" y="3552772"/>
            <a:ext cx="4826000" cy="111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From </a:t>
            </a:r>
            <a:r>
              <a:rPr lang="en-US" altLang="en-US" sz="2200" dirty="0">
                <a:solidFill>
                  <a:srgbClr val="FF0000"/>
                </a:solidFill>
                <a:latin typeface="Palatino Linotype" charset="0"/>
                <a:ea typeface="Palatino Linotype" charset="0"/>
                <a:cs typeface="Palatino Linotype" charset="0"/>
              </a:rPr>
              <a:t>DRIVER</a:t>
            </a:r>
            <a:r>
              <a:rPr lang="ja-JP" altLang="en-US" sz="2200" dirty="0">
                <a:solidFill>
                  <a:srgbClr val="FF0000"/>
                </a:solidFill>
                <a:latin typeface="Palatino Linotype" charset="0"/>
                <a:ea typeface="Palatino Linotype" charset="0"/>
                <a:cs typeface="Palatino Linotype" charset="0"/>
              </a:rPr>
              <a:t>’</a:t>
            </a:r>
            <a:r>
              <a:rPr lang="en-US" altLang="ja-JP" sz="2200" dirty="0">
                <a:solidFill>
                  <a:srgbClr val="FF0000"/>
                </a:solidFill>
                <a:latin typeface="Palatino Linotype" charset="0"/>
                <a:ea typeface="Palatino Linotype" charset="0"/>
                <a:cs typeface="Palatino Linotype" charset="0"/>
              </a:rPr>
              <a:t>S PERSPECTIVE</a:t>
            </a:r>
            <a:r>
              <a:rPr lang="en-US" altLang="ja-JP" sz="2200" dirty="0">
                <a:latin typeface="Palatino Linotype" charset="0"/>
                <a:ea typeface="Palatino Linotype" charset="0"/>
                <a:cs typeface="Palatino Linotype" charset="0"/>
              </a:rPr>
              <a:t>: the </a:t>
            </a:r>
            <a:r>
              <a:rPr lang="en-US" altLang="ja-JP" sz="2200" dirty="0">
                <a:solidFill>
                  <a:srgbClr val="0000FF"/>
                </a:solidFill>
                <a:latin typeface="Palatino Linotype" charset="0"/>
                <a:ea typeface="Palatino Linotype" charset="0"/>
                <a:cs typeface="Palatino Linotype" charset="0"/>
              </a:rPr>
              <a:t>passenger seems to be accelerating away from him</a:t>
            </a:r>
            <a:r>
              <a:rPr lang="en-US" altLang="ja-JP" sz="2200" dirty="0">
                <a:latin typeface="Palatino Linotype" charset="0"/>
                <a:ea typeface="Palatino Linotype" charset="0"/>
                <a:cs typeface="Palatino Linotype" charset="0"/>
              </a:rPr>
              <a:t>.</a:t>
            </a:r>
            <a:endParaRPr lang="en-US" altLang="en-US" sz="2200" dirty="0">
              <a:latin typeface="Palatino Linotype" charset="0"/>
              <a:ea typeface="Palatino Linotype" charset="0"/>
              <a:cs typeface="Palatino Linotype" charset="0"/>
            </a:endParaRPr>
          </a:p>
        </p:txBody>
      </p:sp>
      <p:sp>
        <p:nvSpPr>
          <p:cNvPr id="5" name="Text Box 4"/>
          <p:cNvSpPr txBox="1">
            <a:spLocks noChangeArrowheads="1"/>
          </p:cNvSpPr>
          <p:nvPr/>
        </p:nvSpPr>
        <p:spPr bwMode="auto">
          <a:xfrm>
            <a:off x="346772" y="1825898"/>
            <a:ext cx="4826000" cy="111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A couple of things to note </a:t>
            </a:r>
            <a:r>
              <a:rPr lang="en-US" altLang="en-US" sz="2200" dirty="0">
                <a:solidFill>
                  <a:srgbClr val="0000FF"/>
                </a:solidFill>
                <a:latin typeface="Palatino Linotype" charset="0"/>
                <a:ea typeface="Palatino Linotype" charset="0"/>
                <a:cs typeface="Palatino Linotype" charset="0"/>
              </a:rPr>
              <a:t>(</a:t>
            </a:r>
            <a:r>
              <a:rPr lang="en-US" altLang="en-US" sz="2200" i="1" dirty="0">
                <a:solidFill>
                  <a:srgbClr val="0000FF"/>
                </a:solidFill>
                <a:latin typeface="Palatino Linotype" charset="0"/>
                <a:ea typeface="Palatino Linotype" charset="0"/>
                <a:cs typeface="Palatino Linotype" charset="0"/>
              </a:rPr>
              <a:t>the idea of which you should understand but the math of which you won’t be tested on</a:t>
            </a:r>
            <a:r>
              <a:rPr lang="en-US" altLang="en-US" sz="2200" dirty="0">
                <a:solidFill>
                  <a:srgbClr val="0000FF"/>
                </a:solidFill>
                <a:latin typeface="Palatino Linotype" charset="0"/>
                <a:ea typeface="Palatino Linotype" charset="0"/>
                <a:cs typeface="Palatino Linotype" charset="0"/>
              </a:rPr>
              <a:t>)</a:t>
            </a:r>
            <a:r>
              <a:rPr lang="en-US" altLang="en-US" sz="2200" dirty="0">
                <a:latin typeface="Palatino Linotype" charset="0"/>
                <a:ea typeface="Palatino Linotype" charset="0"/>
                <a:cs typeface="Palatino Linotype" charset="0"/>
              </a:rPr>
              <a:t>:</a:t>
            </a:r>
          </a:p>
        </p:txBody>
      </p:sp>
      <p:grpSp>
        <p:nvGrpSpPr>
          <p:cNvPr id="6" name="Group 5"/>
          <p:cNvGrpSpPr>
            <a:grpSpLocks/>
          </p:cNvGrpSpPr>
          <p:nvPr/>
        </p:nvGrpSpPr>
        <p:grpSpPr bwMode="auto">
          <a:xfrm>
            <a:off x="5928360" y="1151467"/>
            <a:ext cx="2109216" cy="5288280"/>
            <a:chOff x="5952066" y="685800"/>
            <a:chExt cx="3471334" cy="6858000"/>
          </a:xfrm>
        </p:grpSpPr>
        <p:sp>
          <p:nvSpPr>
            <p:cNvPr id="7" name="Line 59"/>
            <p:cNvSpPr>
              <a:spLocks noChangeShapeType="1"/>
            </p:cNvSpPr>
            <p:nvPr/>
          </p:nvSpPr>
          <p:spPr bwMode="auto">
            <a:xfrm flipV="1">
              <a:off x="6375400" y="685800"/>
              <a:ext cx="3048000" cy="6858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grpSp>
          <p:nvGrpSpPr>
            <p:cNvPr id="8" name="Group 48"/>
            <p:cNvGrpSpPr>
              <a:grpSpLocks/>
            </p:cNvGrpSpPr>
            <p:nvPr/>
          </p:nvGrpSpPr>
          <p:grpSpPr bwMode="auto">
            <a:xfrm>
              <a:off x="5952066" y="990600"/>
              <a:ext cx="3471334" cy="1439333"/>
              <a:chOff x="5757333" y="5842000"/>
              <a:chExt cx="3471334" cy="1439333"/>
            </a:xfrm>
          </p:grpSpPr>
          <p:sp>
            <p:nvSpPr>
              <p:cNvPr id="42" name="Rectangle 7"/>
              <p:cNvSpPr>
                <a:spLocks noChangeArrowheads="1"/>
              </p:cNvSpPr>
              <p:nvPr/>
            </p:nvSpPr>
            <p:spPr bwMode="auto">
              <a:xfrm>
                <a:off x="5757333" y="7112000"/>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3" name="Freeform 14"/>
              <p:cNvSpPr>
                <a:spLocks/>
              </p:cNvSpPr>
              <p:nvPr/>
            </p:nvSpPr>
            <p:spPr bwMode="auto">
              <a:xfrm>
                <a:off x="5984876" y="6261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44" name="Line 15"/>
              <p:cNvSpPr>
                <a:spLocks noChangeShapeType="1"/>
              </p:cNvSpPr>
              <p:nvPr/>
            </p:nvSpPr>
            <p:spPr bwMode="auto">
              <a:xfrm>
                <a:off x="6011333" y="6096000"/>
                <a:ext cx="3386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45" name="Line 16"/>
              <p:cNvSpPr>
                <a:spLocks noChangeShapeType="1"/>
              </p:cNvSpPr>
              <p:nvPr/>
            </p:nvSpPr>
            <p:spPr bwMode="auto">
              <a:xfrm>
                <a:off x="6180667" y="5926667"/>
                <a:ext cx="0" cy="169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46" name="Freeform 18"/>
              <p:cNvSpPr>
                <a:spLocks/>
              </p:cNvSpPr>
              <p:nvPr/>
            </p:nvSpPr>
            <p:spPr bwMode="auto">
              <a:xfrm>
                <a:off x="6350000" y="6096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47" name="Freeform 19"/>
              <p:cNvSpPr>
                <a:spLocks/>
              </p:cNvSpPr>
              <p:nvPr/>
            </p:nvSpPr>
            <p:spPr bwMode="auto">
              <a:xfrm>
                <a:off x="5840237" y="6140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48" name="Freeform 20"/>
              <p:cNvSpPr>
                <a:spLocks/>
              </p:cNvSpPr>
              <p:nvPr/>
            </p:nvSpPr>
            <p:spPr bwMode="auto">
              <a:xfrm>
                <a:off x="8720667" y="6180666"/>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49" name="Rectangle 61"/>
              <p:cNvSpPr>
                <a:spLocks noChangeArrowheads="1"/>
              </p:cNvSpPr>
              <p:nvPr/>
            </p:nvSpPr>
            <p:spPr bwMode="auto">
              <a:xfrm>
                <a:off x="5842000" y="5842000"/>
                <a:ext cx="3386667" cy="1354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bg1"/>
                    </a:solidFill>
                  </a14:hiddenFill>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50" name="Line 65"/>
              <p:cNvSpPr>
                <a:spLocks noChangeShapeType="1"/>
              </p:cNvSpPr>
              <p:nvPr/>
            </p:nvSpPr>
            <p:spPr bwMode="auto">
              <a:xfrm>
                <a:off x="8043334" y="6434667"/>
                <a:ext cx="59266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51" name="Text Box 66"/>
              <p:cNvSpPr txBox="1">
                <a:spLocks noChangeArrowheads="1"/>
              </p:cNvSpPr>
              <p:nvPr/>
            </p:nvSpPr>
            <p:spPr bwMode="auto">
              <a:xfrm>
                <a:off x="7196667" y="6604001"/>
                <a:ext cx="1862667" cy="40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r>
                  <a:rPr lang="en-US" altLang="en-US" sz="2000" dirty="0"/>
                  <a:t>apparent force</a:t>
                </a:r>
                <a:endParaRPr lang="en-US" altLang="en-US" dirty="0"/>
              </a:p>
            </p:txBody>
          </p:sp>
        </p:grpSp>
        <p:grpSp>
          <p:nvGrpSpPr>
            <p:cNvPr id="9" name="Group 59"/>
            <p:cNvGrpSpPr>
              <a:grpSpLocks/>
            </p:cNvGrpSpPr>
            <p:nvPr/>
          </p:nvGrpSpPr>
          <p:grpSpPr bwMode="auto">
            <a:xfrm>
              <a:off x="5952066" y="2590800"/>
              <a:ext cx="3471334" cy="1524000"/>
              <a:chOff x="5757333" y="4233333"/>
              <a:chExt cx="3471334" cy="1524000"/>
            </a:xfrm>
          </p:grpSpPr>
          <p:sp>
            <p:nvSpPr>
              <p:cNvPr id="32" name="Rectangle 9"/>
              <p:cNvSpPr>
                <a:spLocks noChangeArrowheads="1"/>
              </p:cNvSpPr>
              <p:nvPr/>
            </p:nvSpPr>
            <p:spPr bwMode="auto">
              <a:xfrm>
                <a:off x="5757333" y="5588000"/>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33" name="Rectangle 32"/>
              <p:cNvSpPr>
                <a:spLocks noChangeArrowheads="1"/>
              </p:cNvSpPr>
              <p:nvPr/>
            </p:nvSpPr>
            <p:spPr bwMode="auto">
              <a:xfrm>
                <a:off x="5757333" y="5503334"/>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34" name="Freeform 32"/>
              <p:cNvSpPr>
                <a:spLocks/>
              </p:cNvSpPr>
              <p:nvPr/>
            </p:nvSpPr>
            <p:spPr bwMode="auto">
              <a:xfrm>
                <a:off x="5984876" y="4653139"/>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 name="Line 33"/>
              <p:cNvSpPr>
                <a:spLocks noChangeShapeType="1"/>
              </p:cNvSpPr>
              <p:nvPr/>
            </p:nvSpPr>
            <p:spPr bwMode="auto">
              <a:xfrm>
                <a:off x="6011333" y="4487333"/>
                <a:ext cx="3386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36" name="Line 34"/>
              <p:cNvSpPr>
                <a:spLocks noChangeShapeType="1"/>
              </p:cNvSpPr>
              <p:nvPr/>
            </p:nvSpPr>
            <p:spPr bwMode="auto">
              <a:xfrm>
                <a:off x="6180667" y="4318000"/>
                <a:ext cx="0" cy="169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37" name="Freeform 35"/>
              <p:cNvSpPr>
                <a:spLocks/>
              </p:cNvSpPr>
              <p:nvPr/>
            </p:nvSpPr>
            <p:spPr bwMode="auto">
              <a:xfrm>
                <a:off x="6350000" y="4487334"/>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38" name="Freeform 36"/>
              <p:cNvSpPr>
                <a:spLocks/>
              </p:cNvSpPr>
              <p:nvPr/>
            </p:nvSpPr>
            <p:spPr bwMode="auto">
              <a:xfrm>
                <a:off x="5840237" y="4531432"/>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39" name="Freeform 56"/>
              <p:cNvSpPr>
                <a:spLocks/>
              </p:cNvSpPr>
              <p:nvPr/>
            </p:nvSpPr>
            <p:spPr bwMode="auto">
              <a:xfrm>
                <a:off x="7958667" y="4487333"/>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40" name="Rectangle 62"/>
              <p:cNvSpPr>
                <a:spLocks noChangeArrowheads="1"/>
              </p:cNvSpPr>
              <p:nvPr/>
            </p:nvSpPr>
            <p:spPr bwMode="auto">
              <a:xfrm>
                <a:off x="5842000" y="4233333"/>
                <a:ext cx="3386667" cy="1354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bg1"/>
                    </a:solidFill>
                  </a14:hiddenFill>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41" name="Line 67"/>
              <p:cNvSpPr>
                <a:spLocks noChangeShapeType="1"/>
              </p:cNvSpPr>
              <p:nvPr/>
            </p:nvSpPr>
            <p:spPr bwMode="auto">
              <a:xfrm>
                <a:off x="7366001" y="4741333"/>
                <a:ext cx="59266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grpSp>
        <p:grpSp>
          <p:nvGrpSpPr>
            <p:cNvPr id="10" name="Group 70"/>
            <p:cNvGrpSpPr>
              <a:grpSpLocks/>
            </p:cNvGrpSpPr>
            <p:nvPr/>
          </p:nvGrpSpPr>
          <p:grpSpPr bwMode="auto">
            <a:xfrm>
              <a:off x="5952066" y="4267200"/>
              <a:ext cx="3471334" cy="1524000"/>
              <a:chOff x="5757333" y="2624667"/>
              <a:chExt cx="3471334" cy="1524000"/>
            </a:xfrm>
          </p:grpSpPr>
          <p:sp>
            <p:nvSpPr>
              <p:cNvPr id="22" name="Rectangle 31"/>
              <p:cNvSpPr>
                <a:spLocks noChangeArrowheads="1"/>
              </p:cNvSpPr>
              <p:nvPr/>
            </p:nvSpPr>
            <p:spPr bwMode="auto">
              <a:xfrm>
                <a:off x="5757333" y="3979334"/>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3" name="Rectangle 39"/>
              <p:cNvSpPr>
                <a:spLocks noChangeArrowheads="1"/>
              </p:cNvSpPr>
              <p:nvPr/>
            </p:nvSpPr>
            <p:spPr bwMode="auto">
              <a:xfrm>
                <a:off x="5757333" y="3894667"/>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4" name="Freeform 41"/>
              <p:cNvSpPr>
                <a:spLocks/>
              </p:cNvSpPr>
              <p:nvPr/>
            </p:nvSpPr>
            <p:spPr bwMode="auto">
              <a:xfrm>
                <a:off x="5984876" y="3044472"/>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25" name="Line 42"/>
              <p:cNvSpPr>
                <a:spLocks noChangeShapeType="1"/>
              </p:cNvSpPr>
              <p:nvPr/>
            </p:nvSpPr>
            <p:spPr bwMode="auto">
              <a:xfrm>
                <a:off x="6011333" y="2878667"/>
                <a:ext cx="3386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26" name="Line 43"/>
              <p:cNvSpPr>
                <a:spLocks noChangeShapeType="1"/>
              </p:cNvSpPr>
              <p:nvPr/>
            </p:nvSpPr>
            <p:spPr bwMode="auto">
              <a:xfrm>
                <a:off x="6180667" y="2709334"/>
                <a:ext cx="0" cy="169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27" name="Freeform 44"/>
              <p:cNvSpPr>
                <a:spLocks/>
              </p:cNvSpPr>
              <p:nvPr/>
            </p:nvSpPr>
            <p:spPr bwMode="auto">
              <a:xfrm>
                <a:off x="6350000" y="2878667"/>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28" name="Freeform 45"/>
              <p:cNvSpPr>
                <a:spLocks/>
              </p:cNvSpPr>
              <p:nvPr/>
            </p:nvSpPr>
            <p:spPr bwMode="auto">
              <a:xfrm>
                <a:off x="5840237" y="2922765"/>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29" name="Freeform 57"/>
              <p:cNvSpPr>
                <a:spLocks/>
              </p:cNvSpPr>
              <p:nvPr/>
            </p:nvSpPr>
            <p:spPr bwMode="auto">
              <a:xfrm>
                <a:off x="7268987" y="2878666"/>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30" name="Rectangle 63"/>
              <p:cNvSpPr>
                <a:spLocks noChangeArrowheads="1"/>
              </p:cNvSpPr>
              <p:nvPr/>
            </p:nvSpPr>
            <p:spPr bwMode="auto">
              <a:xfrm>
                <a:off x="5842000" y="2624667"/>
                <a:ext cx="3386667" cy="1354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bg1"/>
                    </a:solidFill>
                  </a14:hiddenFill>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31" name="Line 68"/>
              <p:cNvSpPr>
                <a:spLocks noChangeShapeType="1"/>
              </p:cNvSpPr>
              <p:nvPr/>
            </p:nvSpPr>
            <p:spPr bwMode="auto">
              <a:xfrm>
                <a:off x="6604000" y="3132667"/>
                <a:ext cx="59266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grpSp>
        <p:grpSp>
          <p:nvGrpSpPr>
            <p:cNvPr id="11" name="Group 81"/>
            <p:cNvGrpSpPr>
              <a:grpSpLocks/>
            </p:cNvGrpSpPr>
            <p:nvPr/>
          </p:nvGrpSpPr>
          <p:grpSpPr bwMode="auto">
            <a:xfrm>
              <a:off x="5952066" y="5613400"/>
              <a:ext cx="3471334" cy="1778000"/>
              <a:chOff x="5757333" y="762000"/>
              <a:chExt cx="3471334" cy="1778000"/>
            </a:xfrm>
          </p:grpSpPr>
          <p:sp>
            <p:nvSpPr>
              <p:cNvPr id="12" name="Rectangle 40"/>
              <p:cNvSpPr>
                <a:spLocks noChangeArrowheads="1"/>
              </p:cNvSpPr>
              <p:nvPr/>
            </p:nvSpPr>
            <p:spPr bwMode="auto">
              <a:xfrm>
                <a:off x="5757333" y="2370667"/>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3" name="Rectangle 48"/>
              <p:cNvSpPr>
                <a:spLocks noChangeArrowheads="1"/>
              </p:cNvSpPr>
              <p:nvPr/>
            </p:nvSpPr>
            <p:spPr bwMode="auto">
              <a:xfrm>
                <a:off x="5757333" y="2286000"/>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4" name="Rectangle 49"/>
              <p:cNvSpPr>
                <a:spLocks noChangeArrowheads="1"/>
              </p:cNvSpPr>
              <p:nvPr/>
            </p:nvSpPr>
            <p:spPr bwMode="auto">
              <a:xfrm>
                <a:off x="5757333" y="762000"/>
                <a:ext cx="1862667" cy="1693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5" name="Freeform 50"/>
              <p:cNvSpPr>
                <a:spLocks/>
              </p:cNvSpPr>
              <p:nvPr/>
            </p:nvSpPr>
            <p:spPr bwMode="auto">
              <a:xfrm>
                <a:off x="5984876" y="1435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16" name="Line 51"/>
              <p:cNvSpPr>
                <a:spLocks noChangeShapeType="1"/>
              </p:cNvSpPr>
              <p:nvPr/>
            </p:nvSpPr>
            <p:spPr bwMode="auto">
              <a:xfrm>
                <a:off x="6011333" y="1270000"/>
                <a:ext cx="3386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17" name="Line 52"/>
              <p:cNvSpPr>
                <a:spLocks noChangeShapeType="1"/>
              </p:cNvSpPr>
              <p:nvPr/>
            </p:nvSpPr>
            <p:spPr bwMode="auto">
              <a:xfrm>
                <a:off x="6180667" y="1100667"/>
                <a:ext cx="0" cy="169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01599" tIns="50799" rIns="101599" bIns="50799" anchor="ctr"/>
              <a:lstStyle/>
              <a:p>
                <a:endParaRPr lang="en-US"/>
              </a:p>
            </p:txBody>
          </p:sp>
          <p:sp>
            <p:nvSpPr>
              <p:cNvPr id="18" name="Freeform 53"/>
              <p:cNvSpPr>
                <a:spLocks/>
              </p:cNvSpPr>
              <p:nvPr/>
            </p:nvSpPr>
            <p:spPr bwMode="auto">
              <a:xfrm>
                <a:off x="6350000" y="1270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19" name="Freeform 54"/>
              <p:cNvSpPr>
                <a:spLocks/>
              </p:cNvSpPr>
              <p:nvPr/>
            </p:nvSpPr>
            <p:spPr bwMode="auto">
              <a:xfrm>
                <a:off x="5840237" y="1314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20" name="Freeform 58"/>
              <p:cNvSpPr>
                <a:spLocks/>
              </p:cNvSpPr>
              <p:nvPr/>
            </p:nvSpPr>
            <p:spPr bwMode="auto">
              <a:xfrm>
                <a:off x="6519334" y="1270000"/>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101599" tIns="50799" rIns="101599" bIns="50799" anchor="ctr"/>
              <a:lstStyle/>
              <a:p>
                <a:endParaRPr lang="en-US"/>
              </a:p>
            </p:txBody>
          </p:sp>
          <p:sp>
            <p:nvSpPr>
              <p:cNvPr id="21" name="Rectangle 64"/>
              <p:cNvSpPr>
                <a:spLocks noChangeArrowheads="1"/>
              </p:cNvSpPr>
              <p:nvPr/>
            </p:nvSpPr>
            <p:spPr bwMode="auto">
              <a:xfrm>
                <a:off x="5842000" y="1016000"/>
                <a:ext cx="3386667" cy="1354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bg1"/>
                    </a:solidFill>
                  </a14:hiddenFill>
                </a:ext>
              </a:extLst>
            </p:spPr>
            <p:txBody>
              <a:bodyPr wrap="none" lIns="101599" tIns="50799" rIns="101599" bIns="50799"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grpSp>
    </p:spTree>
    <p:extLst>
      <p:ext uri="{BB962C8B-B14F-4D97-AF65-F5344CB8AC3E}">
        <p14:creationId xmlns:p14="http://schemas.microsoft.com/office/powerpoint/2010/main" val="222129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lstStyle/>
          <a:p>
            <a:r>
              <a:rPr lang="en-US" dirty="0"/>
              <a:t>A couple of things to note</a:t>
            </a:r>
            <a:r>
              <a:rPr lang="mr-IN" dirty="0"/>
              <a:t>…</a:t>
            </a:r>
            <a:endParaRPr lang="en-US" dirty="0"/>
          </a:p>
        </p:txBody>
      </p:sp>
      <p:sp>
        <p:nvSpPr>
          <p:cNvPr id="4" name="Text Box 2"/>
          <p:cNvSpPr txBox="1">
            <a:spLocks noChangeArrowheads="1"/>
          </p:cNvSpPr>
          <p:nvPr/>
        </p:nvSpPr>
        <p:spPr bwMode="auto">
          <a:xfrm>
            <a:off x="312234" y="1484977"/>
            <a:ext cx="8430322" cy="145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As far as the driver is concerned, the only way the passenger could be accelerating away from him is if there was a </a:t>
            </a:r>
            <a:r>
              <a:rPr lang="en-US" altLang="en-US" sz="2200" dirty="0">
                <a:solidFill>
                  <a:schemeClr val="tx1"/>
                </a:solidFill>
                <a:latin typeface="Palatino Linotype" charset="0"/>
                <a:ea typeface="Palatino Linotype" charset="0"/>
                <a:cs typeface="Palatino Linotype" charset="0"/>
              </a:rPr>
              <a:t>force on them</a:t>
            </a:r>
            <a:r>
              <a:rPr lang="en-US" altLang="en-US" sz="2200" dirty="0">
                <a:latin typeface="Palatino Linotype" charset="0"/>
                <a:ea typeface="Palatino Linotype" charset="0"/>
                <a:cs typeface="Palatino Linotype" charset="0"/>
              </a:rPr>
              <a:t>.  That is, from his perspective, </a:t>
            </a:r>
            <a:r>
              <a:rPr lang="en-US" altLang="en-US" sz="2200" dirty="0">
                <a:solidFill>
                  <a:srgbClr val="FF0000"/>
                </a:solidFill>
                <a:latin typeface="Palatino Linotype" charset="0"/>
                <a:ea typeface="Palatino Linotype" charset="0"/>
                <a:cs typeface="Palatino Linotype" charset="0"/>
              </a:rPr>
              <a:t>they does NOT appear to be </a:t>
            </a:r>
            <a:r>
              <a:rPr lang="en-US" altLang="en-US" sz="2200" i="1" dirty="0">
                <a:solidFill>
                  <a:srgbClr val="FF0000"/>
                </a:solidFill>
                <a:latin typeface="Palatino Linotype" charset="0"/>
                <a:ea typeface="Palatino Linotype" charset="0"/>
                <a:cs typeface="Palatino Linotype" charset="0"/>
              </a:rPr>
              <a:t>force free</a:t>
            </a:r>
            <a:r>
              <a:rPr lang="en-US" altLang="en-US" sz="2200" dirty="0">
                <a:latin typeface="Palatino Linotype" charset="0"/>
                <a:ea typeface="Palatino Linotype" charset="0"/>
                <a:cs typeface="Palatino Linotype" charset="0"/>
              </a:rPr>
              <a:t>.</a:t>
            </a:r>
          </a:p>
        </p:txBody>
      </p:sp>
      <p:sp>
        <p:nvSpPr>
          <p:cNvPr id="5" name="Text Box 40"/>
          <p:cNvSpPr txBox="1">
            <a:spLocks noChangeArrowheads="1"/>
          </p:cNvSpPr>
          <p:nvPr/>
        </p:nvSpPr>
        <p:spPr bwMode="auto">
          <a:xfrm>
            <a:off x="312234" y="3304639"/>
            <a:ext cx="6259021" cy="44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So </a:t>
            </a:r>
            <a:r>
              <a:rPr lang="en-US" altLang="en-US" sz="2200" dirty="0">
                <a:solidFill>
                  <a:srgbClr val="0000FF"/>
                </a:solidFill>
                <a:latin typeface="Palatino Linotype" charset="0"/>
                <a:ea typeface="Palatino Linotype" charset="0"/>
                <a:cs typeface="Palatino Linotype" charset="0"/>
              </a:rPr>
              <a:t>where does the force come from</a:t>
            </a:r>
            <a:r>
              <a:rPr lang="en-US" altLang="en-US" sz="2200" dirty="0">
                <a:latin typeface="Palatino Linotype" charset="0"/>
                <a:ea typeface="Palatino Linotype" charset="0"/>
                <a:cs typeface="Palatino Linotype" charset="0"/>
              </a:rPr>
              <a:t>?  </a:t>
            </a:r>
          </a:p>
        </p:txBody>
      </p:sp>
      <p:sp>
        <p:nvSpPr>
          <p:cNvPr id="6" name="Text Box 41"/>
          <p:cNvSpPr txBox="1">
            <a:spLocks noChangeArrowheads="1"/>
          </p:cNvSpPr>
          <p:nvPr/>
        </p:nvSpPr>
        <p:spPr bwMode="auto">
          <a:xfrm>
            <a:off x="3289808" y="3851181"/>
            <a:ext cx="3537712" cy="50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600">
                <a:latin typeface="Palatino Linotype" charset="0"/>
                <a:ea typeface="Palatino Linotype" charset="0"/>
                <a:cs typeface="Palatino Linotype" charset="0"/>
              </a:rPr>
              <a:t>NOWHERE!  </a:t>
            </a:r>
          </a:p>
        </p:txBody>
      </p:sp>
      <p:sp>
        <p:nvSpPr>
          <p:cNvPr id="7" name="Text Box 42"/>
          <p:cNvSpPr txBox="1">
            <a:spLocks noChangeArrowheads="1"/>
          </p:cNvSpPr>
          <p:nvPr/>
        </p:nvSpPr>
        <p:spPr bwMode="auto">
          <a:xfrm>
            <a:off x="312234" y="4426807"/>
            <a:ext cx="8430322" cy="1118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solidFill>
                  <a:srgbClr val="0000FF"/>
                </a:solidFill>
                <a:latin typeface="Palatino Linotype" charset="0"/>
                <a:ea typeface="Palatino Linotype" charset="0"/>
                <a:cs typeface="Palatino Linotype" charset="0"/>
              </a:rPr>
              <a:t>The only reason they appear to be accelerating </a:t>
            </a:r>
            <a:r>
              <a:rPr lang="en-US" altLang="en-US" sz="2200" dirty="0">
                <a:latin typeface="Palatino Linotype" charset="0"/>
                <a:ea typeface="Palatino Linotype" charset="0"/>
                <a:cs typeface="Palatino Linotype" charset="0"/>
              </a:rPr>
              <a:t>is because he is looking at things from his own frame of reference which happens to be </a:t>
            </a:r>
            <a:r>
              <a:rPr lang="en-US" altLang="en-US" sz="2200" dirty="0">
                <a:solidFill>
                  <a:srgbClr val="FF0000"/>
                </a:solidFill>
                <a:latin typeface="Palatino Linotype" charset="0"/>
                <a:ea typeface="Palatino Linotype" charset="0"/>
                <a:cs typeface="Palatino Linotype" charset="0"/>
              </a:rPr>
              <a:t>an ACCELERATED FRAME OF REFERENCE</a:t>
            </a:r>
            <a:r>
              <a:rPr lang="en-US" altLang="en-US" sz="2200" dirty="0">
                <a:latin typeface="Palatino Linotype" charset="0"/>
                <a:ea typeface="Palatino Linotype" charset="0"/>
                <a:cs typeface="Palatino Linotype" charset="0"/>
              </a:rPr>
              <a:t>!!!</a:t>
            </a:r>
          </a:p>
        </p:txBody>
      </p:sp>
    </p:spTree>
    <p:extLst>
      <p:ext uri="{BB962C8B-B14F-4D97-AF65-F5344CB8AC3E}">
        <p14:creationId xmlns:p14="http://schemas.microsoft.com/office/powerpoint/2010/main" val="319110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864863"/>
          </a:xfrm>
        </p:spPr>
        <p:txBody>
          <a:bodyPr/>
          <a:lstStyle/>
          <a:p>
            <a:r>
              <a:rPr lang="en-US" dirty="0"/>
              <a:t>A couple of things to note</a:t>
            </a:r>
            <a:r>
              <a:rPr lang="mr-IN" dirty="0"/>
              <a:t>…</a:t>
            </a:r>
            <a:endParaRPr lang="en-US" dirty="0"/>
          </a:p>
        </p:txBody>
      </p:sp>
      <p:sp>
        <p:nvSpPr>
          <p:cNvPr id="4" name="Text Box 2"/>
          <p:cNvSpPr txBox="1">
            <a:spLocks noChangeArrowheads="1"/>
          </p:cNvSpPr>
          <p:nvPr/>
        </p:nvSpPr>
        <p:spPr bwMode="auto">
          <a:xfrm>
            <a:off x="301083" y="1309963"/>
            <a:ext cx="8541834" cy="77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Nevertheless, </a:t>
            </a:r>
            <a:r>
              <a:rPr lang="en-US" altLang="en-US" sz="2200" dirty="0">
                <a:solidFill>
                  <a:srgbClr val="0000FF"/>
                </a:solidFill>
                <a:latin typeface="Palatino Linotype" charset="0"/>
                <a:ea typeface="Palatino Linotype" charset="0"/>
                <a:cs typeface="Palatino Linotype" charset="0"/>
              </a:rPr>
              <a:t>he may still want to attempt to use N.S.L. </a:t>
            </a:r>
            <a:r>
              <a:rPr lang="en-US" altLang="en-US" sz="2200" dirty="0">
                <a:latin typeface="Palatino Linotype" charset="0"/>
                <a:ea typeface="Palatino Linotype" charset="0"/>
                <a:cs typeface="Palatino Linotype" charset="0"/>
              </a:rPr>
              <a:t>to predict their motion (i.e., </a:t>
            </a:r>
            <a:r>
              <a:rPr lang="ja-JP" altLang="en-US" sz="2200" dirty="0">
                <a:latin typeface="Palatino Linotype" charset="0"/>
                <a:ea typeface="Palatino Linotype" charset="0"/>
                <a:cs typeface="Palatino Linotype" charset="0"/>
              </a:rPr>
              <a:t>“</a:t>
            </a:r>
            <a:r>
              <a:rPr lang="en-US" altLang="ja-JP" sz="2200" dirty="0">
                <a:latin typeface="Palatino Linotype" charset="0"/>
                <a:ea typeface="Palatino Linotype" charset="0"/>
                <a:cs typeface="Palatino Linotype" charset="0"/>
              </a:rPr>
              <a:t>When will they hit the edge of the car, etc.?</a:t>
            </a:r>
            <a:r>
              <a:rPr lang="ja-JP" altLang="en-US" sz="2200" dirty="0">
                <a:latin typeface="Palatino Linotype" charset="0"/>
                <a:ea typeface="Palatino Linotype" charset="0"/>
                <a:cs typeface="Palatino Linotype" charset="0"/>
              </a:rPr>
              <a:t>”</a:t>
            </a:r>
            <a:r>
              <a:rPr lang="en-US" altLang="ja-JP" sz="2200" dirty="0">
                <a:latin typeface="Palatino Linotype" charset="0"/>
                <a:ea typeface="Palatino Linotype" charset="0"/>
                <a:cs typeface="Palatino Linotype" charset="0"/>
              </a:rPr>
              <a:t>)</a:t>
            </a:r>
            <a:endParaRPr lang="en-US" altLang="en-US" sz="2200" dirty="0">
              <a:latin typeface="Palatino Linotype" charset="0"/>
              <a:ea typeface="Palatino Linotype" charset="0"/>
              <a:cs typeface="Palatino Linotype" charset="0"/>
            </a:endParaRPr>
          </a:p>
        </p:txBody>
      </p:sp>
      <p:sp>
        <p:nvSpPr>
          <p:cNvPr id="5" name="Text Box 40"/>
          <p:cNvSpPr txBox="1">
            <a:spLocks noChangeArrowheads="1"/>
          </p:cNvSpPr>
          <p:nvPr/>
        </p:nvSpPr>
        <p:spPr bwMode="auto">
          <a:xfrm>
            <a:off x="428455" y="2513380"/>
            <a:ext cx="8287090" cy="441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To do this, he has to </a:t>
            </a:r>
            <a:r>
              <a:rPr lang="en-US" altLang="en-US" sz="2200" dirty="0">
                <a:solidFill>
                  <a:srgbClr val="FF0000"/>
                </a:solidFill>
                <a:latin typeface="Palatino Linotype" charset="0"/>
                <a:ea typeface="Palatino Linotype" charset="0"/>
                <a:cs typeface="Palatino Linotype" charset="0"/>
              </a:rPr>
              <a:t>assume</a:t>
            </a:r>
            <a:r>
              <a:rPr lang="en-US" altLang="en-US" sz="2200" dirty="0">
                <a:latin typeface="Palatino Linotype" charset="0"/>
                <a:ea typeface="Palatino Linotype" charset="0"/>
                <a:cs typeface="Palatino Linotype" charset="0"/>
              </a:rPr>
              <a:t> a </a:t>
            </a:r>
            <a:r>
              <a:rPr lang="ja-JP" altLang="en-US" sz="2200" dirty="0">
                <a:latin typeface="Palatino Linotype" charset="0"/>
                <a:ea typeface="Palatino Linotype" charset="0"/>
                <a:cs typeface="Palatino Linotype" charset="0"/>
              </a:rPr>
              <a:t>“</a:t>
            </a:r>
            <a:r>
              <a:rPr lang="en-US" altLang="ja-JP" sz="2200" dirty="0">
                <a:solidFill>
                  <a:srgbClr val="FF0000"/>
                </a:solidFill>
                <a:latin typeface="Palatino Linotype" charset="0"/>
                <a:ea typeface="Palatino Linotype" charset="0"/>
                <a:cs typeface="Palatino Linotype" charset="0"/>
              </a:rPr>
              <a:t>fictitious force</a:t>
            </a:r>
            <a:r>
              <a:rPr lang="ja-JP" altLang="en-US" sz="2200" dirty="0">
                <a:latin typeface="Palatino Linotype" charset="0"/>
                <a:ea typeface="Palatino Linotype" charset="0"/>
                <a:cs typeface="Palatino Linotype" charset="0"/>
              </a:rPr>
              <a:t>”</a:t>
            </a:r>
            <a:r>
              <a:rPr lang="en-US" altLang="ja-JP" sz="2200" dirty="0">
                <a:latin typeface="Palatino Linotype" charset="0"/>
                <a:ea typeface="Palatino Linotype" charset="0"/>
                <a:cs typeface="Palatino Linotype" charset="0"/>
              </a:rPr>
              <a:t> is acting on them.  </a:t>
            </a:r>
            <a:endParaRPr lang="en-US" altLang="en-US" sz="2200" dirty="0">
              <a:latin typeface="Palatino Linotype" charset="0"/>
              <a:ea typeface="Palatino Linotype" charset="0"/>
              <a:cs typeface="Palatino Linotype" charset="0"/>
            </a:endParaRPr>
          </a:p>
        </p:txBody>
      </p:sp>
      <p:sp>
        <p:nvSpPr>
          <p:cNvPr id="6" name="Text Box 41"/>
          <p:cNvSpPr txBox="1">
            <a:spLocks noChangeArrowheads="1"/>
          </p:cNvSpPr>
          <p:nvPr/>
        </p:nvSpPr>
        <p:spPr bwMode="auto">
          <a:xfrm>
            <a:off x="428455" y="3316373"/>
            <a:ext cx="8287090" cy="77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In this case, the </a:t>
            </a:r>
            <a:r>
              <a:rPr lang="en-US" altLang="en-US" sz="2200" dirty="0">
                <a:solidFill>
                  <a:srgbClr val="FF0000"/>
                </a:solidFill>
                <a:latin typeface="Palatino Linotype" charset="0"/>
                <a:ea typeface="Palatino Linotype" charset="0"/>
                <a:cs typeface="Palatino Linotype" charset="0"/>
              </a:rPr>
              <a:t>name</a:t>
            </a:r>
            <a:r>
              <a:rPr lang="en-US" altLang="en-US" sz="2200" dirty="0">
                <a:latin typeface="Palatino Linotype" charset="0"/>
                <a:ea typeface="Palatino Linotype" charset="0"/>
                <a:cs typeface="Palatino Linotype" charset="0"/>
              </a:rPr>
              <a:t> of the fictitious force </a:t>
            </a:r>
            <a:r>
              <a:rPr lang="en-US" altLang="en-US" sz="2200" dirty="0">
                <a:solidFill>
                  <a:srgbClr val="FF0000"/>
                </a:solidFill>
                <a:latin typeface="Palatino Linotype" charset="0"/>
                <a:ea typeface="Palatino Linotype" charset="0"/>
                <a:cs typeface="Palatino Linotype" charset="0"/>
              </a:rPr>
              <a:t>is</a:t>
            </a:r>
            <a:r>
              <a:rPr lang="en-US" altLang="en-US" sz="2200" dirty="0">
                <a:latin typeface="Palatino Linotype" charset="0"/>
                <a:ea typeface="Palatino Linotype" charset="0"/>
                <a:cs typeface="Palatino Linotype" charset="0"/>
              </a:rPr>
              <a:t> </a:t>
            </a:r>
            <a:r>
              <a:rPr lang="en-US" altLang="en-US" sz="2200" dirty="0">
                <a:solidFill>
                  <a:srgbClr val="FF0000"/>
                </a:solidFill>
                <a:latin typeface="Palatino Linotype" charset="0"/>
                <a:ea typeface="Palatino Linotype" charset="0"/>
                <a:cs typeface="Palatino Linotype" charset="0"/>
              </a:rPr>
              <a:t>CENTRIFUGAL FORCE</a:t>
            </a:r>
            <a:r>
              <a:rPr lang="en-US" altLang="en-US" sz="2200" dirty="0">
                <a:latin typeface="Palatino Linotype" charset="0"/>
                <a:ea typeface="Palatino Linotype" charset="0"/>
                <a:cs typeface="Palatino Linotype" charset="0"/>
              </a:rPr>
              <a:t>!</a:t>
            </a:r>
          </a:p>
        </p:txBody>
      </p:sp>
      <p:sp>
        <p:nvSpPr>
          <p:cNvPr id="7" name="Text Box 42"/>
          <p:cNvSpPr txBox="1">
            <a:spLocks noChangeArrowheads="1"/>
          </p:cNvSpPr>
          <p:nvPr/>
        </p:nvSpPr>
        <p:spPr bwMode="auto">
          <a:xfrm>
            <a:off x="546409" y="4478582"/>
            <a:ext cx="8296508" cy="145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1599" tIns="50799" rIns="101599" bIns="50799">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200" dirty="0">
                <a:latin typeface="Palatino Linotype" charset="0"/>
                <a:ea typeface="Palatino Linotype" charset="0"/>
                <a:cs typeface="Palatino Linotype" charset="0"/>
              </a:rPr>
              <a:t>In short, </a:t>
            </a:r>
            <a:r>
              <a:rPr lang="en-US" altLang="en-US" sz="2200" dirty="0">
                <a:solidFill>
                  <a:srgbClr val="FF0000"/>
                </a:solidFill>
                <a:latin typeface="Palatino Linotype" charset="0"/>
                <a:ea typeface="Palatino Linotype" charset="0"/>
                <a:cs typeface="Palatino Linotype" charset="0"/>
              </a:rPr>
              <a:t>CENTRIFUGAL FORCES do not exist</a:t>
            </a:r>
            <a:r>
              <a:rPr lang="en-US" altLang="en-US" sz="2200" dirty="0">
                <a:latin typeface="Palatino Linotype" charset="0"/>
                <a:ea typeface="Palatino Linotype" charset="0"/>
                <a:cs typeface="Palatino Linotype" charset="0"/>
              </a:rPr>
              <a:t>.  They are a </a:t>
            </a:r>
            <a:r>
              <a:rPr lang="en-US" altLang="en-US" sz="2200" dirty="0">
                <a:solidFill>
                  <a:srgbClr val="FF0000"/>
                </a:solidFill>
                <a:latin typeface="Palatino Linotype" charset="0"/>
                <a:ea typeface="Palatino Linotype" charset="0"/>
                <a:cs typeface="Palatino Linotype" charset="0"/>
              </a:rPr>
              <a:t>mathematical contrivance </a:t>
            </a:r>
            <a:r>
              <a:rPr lang="en-US" altLang="en-US" sz="2200" dirty="0">
                <a:latin typeface="Palatino Linotype" charset="0"/>
                <a:ea typeface="Palatino Linotype" charset="0"/>
                <a:cs typeface="Palatino Linotype" charset="0"/>
              </a:rPr>
              <a:t>designed to allow you to use NSL-type analysis in situations in which the observation frame is non-inertial . . . Which is to say ACCELERATED . . .</a:t>
            </a:r>
          </a:p>
        </p:txBody>
      </p:sp>
      <p:sp>
        <p:nvSpPr>
          <p:cNvPr id="8" name="Rectangle 7"/>
          <p:cNvSpPr/>
          <p:nvPr/>
        </p:nvSpPr>
        <p:spPr>
          <a:xfrm>
            <a:off x="428455" y="4277862"/>
            <a:ext cx="8414462" cy="189129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30814" y="225910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27240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11.)</a:t>
            </a:r>
          </a:p>
        </p:txBody>
      </p:sp>
      <p:sp>
        <p:nvSpPr>
          <p:cNvPr id="2" name="TextBox 1">
            <a:extLst>
              <a:ext uri="{FF2B5EF4-FFF2-40B4-BE49-F238E27FC236}">
                <a16:creationId xmlns:a16="http://schemas.microsoft.com/office/drawing/2014/main" id="{69D6E469-CD98-D347-8CBF-1549196E5536}"/>
              </a:ext>
            </a:extLst>
          </p:cNvPr>
          <p:cNvSpPr txBox="1"/>
          <p:nvPr/>
        </p:nvSpPr>
        <p:spPr>
          <a:xfrm>
            <a:off x="3221362" y="460835"/>
            <a:ext cx="3029997" cy="369332"/>
          </a:xfrm>
          <a:prstGeom prst="rect">
            <a:avLst/>
          </a:prstGeom>
          <a:noFill/>
        </p:spPr>
        <p:txBody>
          <a:bodyPr wrap="none" rtlCol="0">
            <a:spAutoFit/>
          </a:bodyPr>
          <a:lstStyle/>
          <a:p>
            <a:r>
              <a:rPr lang="en-US" dirty="0">
                <a:hlinkClick r:id="rId4"/>
              </a:rPr>
              <a:t>https://youtu.be/zqYHaulHzLI</a:t>
            </a:r>
            <a:r>
              <a:rPr lang="en-US" dirty="0"/>
              <a:t> </a:t>
            </a:r>
          </a:p>
        </p:txBody>
      </p:sp>
      <p:sp>
        <p:nvSpPr>
          <p:cNvPr id="4" name="TextBox 3">
            <a:extLst>
              <a:ext uri="{FF2B5EF4-FFF2-40B4-BE49-F238E27FC236}">
                <a16:creationId xmlns:a16="http://schemas.microsoft.com/office/drawing/2014/main" id="{2C93CE46-803F-2447-99DD-9E5BB6B534F7}"/>
              </a:ext>
            </a:extLst>
          </p:cNvPr>
          <p:cNvSpPr txBox="1"/>
          <p:nvPr/>
        </p:nvSpPr>
        <p:spPr>
          <a:xfrm>
            <a:off x="510363" y="435935"/>
            <a:ext cx="2710999" cy="461665"/>
          </a:xfrm>
          <a:prstGeom prst="rect">
            <a:avLst/>
          </a:prstGeom>
          <a:noFill/>
        </p:spPr>
        <p:txBody>
          <a:bodyPr wrap="non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Non-inertial frame:</a:t>
            </a:r>
          </a:p>
        </p:txBody>
      </p:sp>
      <p:sp>
        <p:nvSpPr>
          <p:cNvPr id="5" name="TextBox 4">
            <a:extLst>
              <a:ext uri="{FF2B5EF4-FFF2-40B4-BE49-F238E27FC236}">
                <a16:creationId xmlns:a16="http://schemas.microsoft.com/office/drawing/2014/main" id="{5D6A53B4-7E7B-E947-BDB1-ECBDC62830F4}"/>
              </a:ext>
            </a:extLst>
          </p:cNvPr>
          <p:cNvSpPr txBox="1"/>
          <p:nvPr/>
        </p:nvSpPr>
        <p:spPr>
          <a:xfrm>
            <a:off x="6145616" y="510361"/>
            <a:ext cx="202972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start at 16:45, go to 18:40</a:t>
            </a:r>
            <a:endParaRPr lang="en-US" dirty="0">
              <a:latin typeface="Times New Roman" panose="02020603050405020304" pitchFamily="18" charset="0"/>
              <a:cs typeface="Times New Roman" panose="02020603050405020304" pitchFamily="18" charset="0"/>
            </a:endParaRPr>
          </a:p>
        </p:txBody>
      </p:sp>
      <p:pic>
        <p:nvPicPr>
          <p:cNvPr id="3" name="Online Media 2" descr="old fashion fictitious force copy">
            <a:hlinkClick r:id="" action="ppaction://media"/>
            <a:extLst>
              <a:ext uri="{FF2B5EF4-FFF2-40B4-BE49-F238E27FC236}">
                <a16:creationId xmlns:a16="http://schemas.microsoft.com/office/drawing/2014/main" id="{11AFB9ED-7EDB-E34D-8667-DFDF1D16DB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47126"/>
            <a:ext cx="9144000" cy="5143500"/>
          </a:xfrm>
          <a:prstGeom prst="rect">
            <a:avLst/>
          </a:prstGeom>
        </p:spPr>
      </p:pic>
    </p:spTree>
    <p:extLst>
      <p:ext uri="{BB962C8B-B14F-4D97-AF65-F5344CB8AC3E}">
        <p14:creationId xmlns:p14="http://schemas.microsoft.com/office/powerpoint/2010/main" val="58168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0580" y="891540"/>
            <a:ext cx="4217670" cy="2811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1741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1840"/>
            <a:ext cx="3223260" cy="22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6" name="TextBox 5"/>
          <p:cNvSpPr txBox="1"/>
          <p:nvPr/>
        </p:nvSpPr>
        <p:spPr>
          <a:xfrm>
            <a:off x="97158" y="383550"/>
            <a:ext cx="4375306" cy="523220"/>
          </a:xfrm>
          <a:prstGeom prst="rect">
            <a:avLst/>
          </a:prstGeom>
          <a:noFill/>
        </p:spPr>
        <p:txBody>
          <a:bodyPr wrap="square" rtlCol="0">
            <a:spAutoFit/>
          </a:bodyPr>
          <a:lstStyle/>
          <a:p>
            <a:r>
              <a:rPr lang="en-US" sz="2000" dirty="0">
                <a:solidFill>
                  <a:srgbClr val="FF0000"/>
                </a:solidFill>
                <a:latin typeface="Apple Chancery"/>
                <a:cs typeface="Apple Chancery"/>
              </a:rPr>
              <a:t>a </a:t>
            </a:r>
            <a:r>
              <a:rPr lang="en-US" sz="2800" dirty="0">
                <a:solidFill>
                  <a:srgbClr val="FF0000"/>
                </a:solidFill>
                <a:latin typeface="Apple Chancery"/>
                <a:cs typeface="Apple Chancery"/>
              </a:rPr>
              <a:t>1938 Hearse </a:t>
            </a:r>
            <a:r>
              <a:rPr lang="en-US" sz="2000" dirty="0">
                <a:solidFill>
                  <a:srgbClr val="FF0000"/>
                </a:solidFill>
                <a:latin typeface="Apple Chancery"/>
                <a:cs typeface="Apple Chancery"/>
              </a:rPr>
              <a:t>. . . </a:t>
            </a:r>
          </a:p>
        </p:txBody>
      </p:sp>
      <p:sp>
        <p:nvSpPr>
          <p:cNvPr id="7" name="Rectangle 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sp>
        <p:nvSpPr>
          <p:cNvPr id="9" name="TextBox 8"/>
          <p:cNvSpPr txBox="1"/>
          <p:nvPr/>
        </p:nvSpPr>
        <p:spPr>
          <a:xfrm>
            <a:off x="84458" y="1204823"/>
            <a:ext cx="4375306" cy="707886"/>
          </a:xfrm>
          <a:prstGeom prst="rect">
            <a:avLst/>
          </a:prstGeom>
          <a:noFill/>
        </p:spPr>
        <p:txBody>
          <a:bodyPr wrap="square" rtlCol="0">
            <a:spAutoFit/>
          </a:bodyPr>
          <a:lstStyle/>
          <a:p>
            <a:r>
              <a:rPr lang="en-US" sz="2000" dirty="0">
                <a:solidFill>
                  <a:srgbClr val="FF0000"/>
                </a:solidFill>
                <a:latin typeface="Apple Chancery"/>
                <a:cs typeface="Apple Chancery"/>
              </a:rPr>
              <a:t>But that didn’t work out, </a:t>
            </a:r>
            <a:r>
              <a:rPr lang="en-US" sz="2000" dirty="0">
                <a:latin typeface="Times New Roman"/>
                <a:cs typeface="Times New Roman"/>
              </a:rPr>
              <a:t>so I ended up with:</a:t>
            </a:r>
            <a:endParaRPr lang="en-US" dirty="0">
              <a:solidFill>
                <a:srgbClr val="FF0000"/>
              </a:solidFill>
              <a:latin typeface="Apple Chancery"/>
              <a:cs typeface="Apple Chancery"/>
            </a:endParaRPr>
          </a:p>
        </p:txBody>
      </p:sp>
    </p:spTree>
    <p:extLst>
      <p:ext uri="{BB962C8B-B14F-4D97-AF65-F5344CB8AC3E}">
        <p14:creationId xmlns:p14="http://schemas.microsoft.com/office/powerpoint/2010/main" val="12802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236220"/>
            <a:ext cx="9144000" cy="1341120"/>
          </a:xfrm>
        </p:spPr>
        <p:txBody>
          <a:bodyPr>
            <a:normAutofit/>
          </a:bodyPr>
          <a:lstStyle/>
          <a:p>
            <a:r>
              <a:rPr lang="ja-JP" altLang="en-US" dirty="0">
                <a:solidFill>
                  <a:srgbClr val="FF0000"/>
                </a:solidFill>
                <a:latin typeface="Gill Sans" charset="0"/>
              </a:rPr>
              <a:t>‘</a:t>
            </a:r>
            <a:r>
              <a:rPr lang="en-US" altLang="ja-JP" dirty="0">
                <a:solidFill>
                  <a:srgbClr val="FF0000"/>
                </a:solidFill>
                <a:latin typeface="Apple Chancery"/>
                <a:cs typeface="Apple Chancery"/>
              </a:rPr>
              <a:t>56 FORD STATION WAGON</a:t>
            </a:r>
            <a:endParaRPr lang="en-US" dirty="0">
              <a:solidFill>
                <a:srgbClr val="FF0000"/>
              </a:solidFill>
              <a:latin typeface="Apple Chancery"/>
              <a:cs typeface="Apple Chancery"/>
            </a:endParaRPr>
          </a:p>
        </p:txBody>
      </p:sp>
      <p:pic>
        <p:nvPicPr>
          <p:cNvPr id="19458" name="Picture 4"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953770"/>
            <a:ext cx="5199222" cy="3051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6" name="TextBox 5"/>
          <p:cNvSpPr txBox="1"/>
          <p:nvPr/>
        </p:nvSpPr>
        <p:spPr>
          <a:xfrm>
            <a:off x="325758" y="3917751"/>
            <a:ext cx="8437242" cy="523220"/>
          </a:xfrm>
          <a:prstGeom prst="rect">
            <a:avLst/>
          </a:prstGeom>
          <a:noFill/>
        </p:spPr>
        <p:txBody>
          <a:bodyPr wrap="square" rtlCol="0">
            <a:spAutoFit/>
          </a:bodyPr>
          <a:lstStyle/>
          <a:p>
            <a:r>
              <a:rPr lang="en-US" sz="2800" dirty="0">
                <a:solidFill>
                  <a:srgbClr val="FF0000"/>
                </a:solidFill>
                <a:latin typeface="Apple Chancery"/>
                <a:cs typeface="Apple Chancery"/>
              </a:rPr>
              <a:t>Features:</a:t>
            </a:r>
            <a:endParaRPr lang="en-US" sz="2000" dirty="0">
              <a:solidFill>
                <a:srgbClr val="000000"/>
              </a:solidFill>
              <a:latin typeface="Times New Roman"/>
              <a:cs typeface="Times New Roman"/>
            </a:endParaRPr>
          </a:p>
        </p:txBody>
      </p:sp>
      <p:sp>
        <p:nvSpPr>
          <p:cNvPr id="7" name="TextBox 6"/>
          <p:cNvSpPr txBox="1"/>
          <p:nvPr/>
        </p:nvSpPr>
        <p:spPr>
          <a:xfrm>
            <a:off x="706758" y="4384049"/>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--312 cu. inch engine with three on the tree;</a:t>
            </a:r>
          </a:p>
        </p:txBody>
      </p:sp>
      <p:sp>
        <p:nvSpPr>
          <p:cNvPr id="8" name="TextBox 7"/>
          <p:cNvSpPr txBox="1"/>
          <p:nvPr/>
        </p:nvSpPr>
        <p:spPr>
          <a:xfrm>
            <a:off x="706758" y="4736504"/>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--room for a mattress in the back (I slept in it more than once at the beach);</a:t>
            </a:r>
          </a:p>
        </p:txBody>
      </p:sp>
      <p:sp>
        <p:nvSpPr>
          <p:cNvPr id="9" name="TextBox 8"/>
          <p:cNvSpPr txBox="1"/>
          <p:nvPr/>
        </p:nvSpPr>
        <p:spPr>
          <a:xfrm>
            <a:off x="706758" y="5088959"/>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--bench seats without seat belts (dangerous, very dangerous);</a:t>
            </a:r>
          </a:p>
        </p:txBody>
      </p:sp>
      <p:sp>
        <p:nvSpPr>
          <p:cNvPr id="10" name="TextBox 9"/>
          <p:cNvSpPr txBox="1"/>
          <p:nvPr/>
        </p:nvSpPr>
        <p:spPr>
          <a:xfrm>
            <a:off x="325758" y="5456704"/>
            <a:ext cx="8437242" cy="523220"/>
          </a:xfrm>
          <a:prstGeom prst="rect">
            <a:avLst/>
          </a:prstGeom>
          <a:noFill/>
        </p:spPr>
        <p:txBody>
          <a:bodyPr wrap="square" rtlCol="0">
            <a:spAutoFit/>
          </a:bodyPr>
          <a:lstStyle/>
          <a:p>
            <a:r>
              <a:rPr lang="en-US" sz="2800" dirty="0">
                <a:solidFill>
                  <a:srgbClr val="FF0000"/>
                </a:solidFill>
                <a:latin typeface="Apple Chancery"/>
                <a:cs typeface="Apple Chancery"/>
              </a:rPr>
              <a:t>Why are we talking about all of this?</a:t>
            </a:r>
            <a:endParaRPr lang="en-US" sz="2000" dirty="0">
              <a:solidFill>
                <a:srgbClr val="000000"/>
              </a:solidFill>
              <a:latin typeface="Times New Roman"/>
              <a:cs typeface="Times New Roman"/>
            </a:endParaRPr>
          </a:p>
        </p:txBody>
      </p:sp>
      <p:sp>
        <p:nvSpPr>
          <p:cNvPr id="11" name="TextBox 10"/>
          <p:cNvSpPr txBox="1"/>
          <p:nvPr/>
        </p:nvSpPr>
        <p:spPr>
          <a:xfrm>
            <a:off x="706758" y="5935702"/>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BENCH SEATS </a:t>
            </a:r>
            <a:r>
              <a:rPr lang="en-US" sz="2000" dirty="0">
                <a:solidFill>
                  <a:srgbClr val="000000"/>
                </a:solidFill>
                <a:latin typeface="Times New Roman"/>
                <a:cs typeface="Times New Roman"/>
              </a:rPr>
              <a:t>were </a:t>
            </a:r>
            <a:r>
              <a:rPr lang="en-US" sz="2000" dirty="0">
                <a:solidFill>
                  <a:srgbClr val="0000FF"/>
                </a:solidFill>
                <a:latin typeface="Times New Roman"/>
                <a:cs typeface="Times New Roman"/>
              </a:rPr>
              <a:t>required for</a:t>
            </a:r>
            <a:r>
              <a:rPr lang="en-US" sz="2000" dirty="0">
                <a:solidFill>
                  <a:srgbClr val="000000"/>
                </a:solidFill>
                <a:latin typeface="Times New Roman"/>
                <a:cs typeface="Times New Roman"/>
              </a:rPr>
              <a:t> the </a:t>
            </a:r>
            <a:r>
              <a:rPr lang="en-US" sz="2000" i="1" dirty="0">
                <a:solidFill>
                  <a:srgbClr val="0000FF"/>
                </a:solidFill>
                <a:latin typeface="Times New Roman"/>
                <a:cs typeface="Times New Roman"/>
              </a:rPr>
              <a:t>MOB maneuver </a:t>
            </a:r>
            <a:r>
              <a:rPr lang="en-US" sz="2000" dirty="0">
                <a:solidFill>
                  <a:srgbClr val="000000"/>
                </a:solidFill>
                <a:latin typeface="Times New Roman"/>
                <a:cs typeface="Times New Roman"/>
              </a:rPr>
              <a:t>. . . </a:t>
            </a:r>
          </a:p>
        </p:txBody>
      </p:sp>
    </p:spTree>
    <p:extLst>
      <p:ext uri="{BB962C8B-B14F-4D97-AF65-F5344CB8AC3E}">
        <p14:creationId xmlns:p14="http://schemas.microsoft.com/office/powerpoint/2010/main" val="18249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731520" y="34290"/>
            <a:ext cx="8183880" cy="914400"/>
          </a:xfrm>
        </p:spPr>
        <p:txBody>
          <a:bodyPr/>
          <a:lstStyle/>
          <a:p>
            <a:r>
              <a:rPr lang="en-US" dirty="0">
                <a:solidFill>
                  <a:srgbClr val="FF0000"/>
                </a:solidFill>
                <a:latin typeface="Apple Chancery"/>
                <a:cs typeface="Apple Chancery"/>
              </a:rPr>
              <a:t>The MOB Maneuver</a:t>
            </a:r>
          </a:p>
        </p:txBody>
      </p:sp>
      <p:sp>
        <p:nvSpPr>
          <p:cNvPr id="21506" name="Rectangle 3"/>
          <p:cNvSpPr>
            <a:spLocks noChangeArrowheads="1"/>
          </p:cNvSpPr>
          <p:nvPr/>
        </p:nvSpPr>
        <p:spPr bwMode="auto">
          <a:xfrm>
            <a:off x="367030" y="1194311"/>
            <a:ext cx="866266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gn="l"/>
            <a:r>
              <a:rPr lang="en-US" sz="2200" dirty="0">
                <a:latin typeface="Times New Roman"/>
                <a:cs typeface="Times New Roman"/>
              </a:rPr>
              <a:t>The Problem (and remember, this was the 60’s, so we’ll modify some):  </a:t>
            </a:r>
          </a:p>
        </p:txBody>
      </p:sp>
      <p:sp>
        <p:nvSpPr>
          <p:cNvPr id="20484" name="Rectangle 4"/>
          <p:cNvSpPr>
            <a:spLocks noChangeArrowheads="1"/>
          </p:cNvSpPr>
          <p:nvPr/>
        </p:nvSpPr>
        <p:spPr bwMode="auto">
          <a:xfrm>
            <a:off x="1165860" y="1859570"/>
            <a:ext cx="293135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 are on a second date. </a:t>
            </a:r>
          </a:p>
        </p:txBody>
      </p:sp>
      <p:sp>
        <p:nvSpPr>
          <p:cNvPr id="20485" name="Rectangle 5"/>
          <p:cNvSpPr>
            <a:spLocks noChangeArrowheads="1"/>
          </p:cNvSpPr>
          <p:nvPr/>
        </p:nvSpPr>
        <p:spPr bwMode="auto">
          <a:xfrm>
            <a:off x="1165860" y="2343398"/>
            <a:ext cx="774954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gn="l"/>
            <a:r>
              <a:rPr lang="en-US" sz="2200" dirty="0">
                <a:latin typeface="Times New Roman"/>
                <a:cs typeface="Times New Roman"/>
              </a:rPr>
              <a:t>You (assumed in its original iteration to be a heterosexual male, but hey, it could be any old sex) kind of like her/him/they.</a:t>
            </a:r>
          </a:p>
        </p:txBody>
      </p:sp>
      <p:sp>
        <p:nvSpPr>
          <p:cNvPr id="20486" name="Rectangle 6"/>
          <p:cNvSpPr>
            <a:spLocks noChangeArrowheads="1"/>
          </p:cNvSpPr>
          <p:nvPr/>
        </p:nvSpPr>
        <p:spPr bwMode="auto">
          <a:xfrm>
            <a:off x="1165860" y="3184105"/>
            <a:ext cx="33775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She/he/they kind of likes you.</a:t>
            </a:r>
          </a:p>
        </p:txBody>
      </p:sp>
      <p:sp>
        <p:nvSpPr>
          <p:cNvPr id="20487" name="Rectangle 7"/>
          <p:cNvSpPr>
            <a:spLocks noChangeArrowheads="1"/>
          </p:cNvSpPr>
          <p:nvPr/>
        </p:nvSpPr>
        <p:spPr bwMode="auto">
          <a:xfrm>
            <a:off x="1165860" y="3667795"/>
            <a:ext cx="480045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 don’</a:t>
            </a:r>
            <a:r>
              <a:rPr lang="en-US" altLang="ja-JP" sz="2200" dirty="0">
                <a:latin typeface="Times New Roman"/>
                <a:cs typeface="Times New Roman"/>
              </a:rPr>
              <a:t>t want to seem overly aggressive.</a:t>
            </a:r>
            <a:endParaRPr lang="en-US" sz="2200" dirty="0">
              <a:latin typeface="Times New Roman"/>
              <a:cs typeface="Times New Roman"/>
            </a:endParaRPr>
          </a:p>
        </p:txBody>
      </p:sp>
      <p:sp>
        <p:nvSpPr>
          <p:cNvPr id="20488" name="Rectangle 8"/>
          <p:cNvSpPr>
            <a:spLocks noChangeArrowheads="1"/>
          </p:cNvSpPr>
          <p:nvPr/>
        </p:nvSpPr>
        <p:spPr bwMode="auto">
          <a:xfrm>
            <a:off x="1165860" y="4157290"/>
            <a:ext cx="484010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She/he/they doesn’</a:t>
            </a:r>
            <a:r>
              <a:rPr lang="en-US" altLang="ja-JP" sz="2200" dirty="0">
                <a:latin typeface="Times New Roman"/>
                <a:cs typeface="Times New Roman"/>
              </a:rPr>
              <a:t>t want to seem too easy.</a:t>
            </a:r>
            <a:endParaRPr lang="en-US" sz="2200" dirty="0">
              <a:latin typeface="Times New Roman"/>
              <a:cs typeface="Times New Roman"/>
            </a:endParaRPr>
          </a:p>
        </p:txBody>
      </p:sp>
      <p:sp>
        <p:nvSpPr>
          <p:cNvPr id="20489" name="Rectangle 9"/>
          <p:cNvSpPr>
            <a:spLocks noChangeArrowheads="1"/>
          </p:cNvSpPr>
          <p:nvPr/>
        </p:nvSpPr>
        <p:spPr bwMode="auto">
          <a:xfrm>
            <a:off x="1165860" y="4646134"/>
            <a:ext cx="774954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gn="l"/>
            <a:r>
              <a:rPr lang="en-US" sz="2200" dirty="0">
                <a:latin typeface="Times New Roman"/>
                <a:cs typeface="Times New Roman"/>
              </a:rPr>
              <a:t>So there she/he/they sits, way over there, next to the passenger-side door.</a:t>
            </a:r>
          </a:p>
        </p:txBody>
      </p:sp>
      <p:sp>
        <p:nvSpPr>
          <p:cNvPr id="20490" name="Rectangle 10"/>
          <p:cNvSpPr>
            <a:spLocks noChangeArrowheads="1"/>
          </p:cNvSpPr>
          <p:nvPr/>
        </p:nvSpPr>
        <p:spPr bwMode="auto">
          <a:xfrm>
            <a:off x="1165860" y="5432588"/>
            <a:ext cx="7520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l"/>
            <a:r>
              <a:rPr lang="en-US" sz="2200" dirty="0">
                <a:latin typeface="Times New Roman"/>
                <a:cs typeface="Times New Roman"/>
              </a:rPr>
              <a:t>You’d like her/him/they to be sitting next to you.</a:t>
            </a:r>
          </a:p>
        </p:txBody>
      </p:sp>
      <p:sp>
        <p:nvSpPr>
          <p:cNvPr id="21514" name="Line 11"/>
          <p:cNvSpPr>
            <a:spLocks noChangeShapeType="1"/>
          </p:cNvSpPr>
          <p:nvPr/>
        </p:nvSpPr>
        <p:spPr bwMode="auto">
          <a:xfrm rot="10800000" flipH="1">
            <a:off x="1725930" y="788670"/>
            <a:ext cx="6275070" cy="1143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12" name="Rectangle 10"/>
          <p:cNvSpPr>
            <a:spLocks noChangeArrowheads="1"/>
          </p:cNvSpPr>
          <p:nvPr/>
        </p:nvSpPr>
        <p:spPr bwMode="auto">
          <a:xfrm>
            <a:off x="1143000" y="5952312"/>
            <a:ext cx="306801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Enter the </a:t>
            </a:r>
            <a:r>
              <a:rPr lang="en-US" sz="2200" dirty="0">
                <a:solidFill>
                  <a:srgbClr val="FF0000"/>
                </a:solidFill>
                <a:latin typeface="Apple Chancery"/>
                <a:cs typeface="Apple Chancery"/>
              </a:rPr>
              <a:t>MOB maneuver</a:t>
            </a:r>
            <a:r>
              <a:rPr lang="en-US" sz="2200" dirty="0">
                <a:latin typeface="Times New Roman"/>
                <a:cs typeface="Times New Roman"/>
              </a:rPr>
              <a:t>.</a:t>
            </a:r>
          </a:p>
        </p:txBody>
      </p:sp>
      <p:sp>
        <p:nvSpPr>
          <p:cNvPr id="14" name="Rectangle 1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a:t>
            </a:r>
          </a:p>
        </p:txBody>
      </p:sp>
    </p:spTree>
    <p:extLst>
      <p:ext uri="{BB962C8B-B14F-4D97-AF65-F5344CB8AC3E}">
        <p14:creationId xmlns:p14="http://schemas.microsoft.com/office/powerpoint/2010/main" val="164343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4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4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P spid="20487" grpId="0" autoUpdateAnimBg="0"/>
      <p:bldP spid="20488" grpId="0" autoUpdateAnimBg="0"/>
      <p:bldP spid="20489" grpId="0" autoUpdateAnimBg="0"/>
      <p:bldP spid="20490" grpId="0" autoUpdateAnimBg="0"/>
      <p:bldP spid="1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4"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5"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6"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7"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8"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9" name="Line 7"/>
          <p:cNvSpPr>
            <a:spLocks noChangeShapeType="1"/>
          </p:cNvSpPr>
          <p:nvPr/>
        </p:nvSpPr>
        <p:spPr bwMode="auto">
          <a:xfrm flipH="1">
            <a:off x="4799172" y="1440180"/>
            <a:ext cx="2516028"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60" name="Line 8"/>
          <p:cNvSpPr>
            <a:spLocks noChangeShapeType="1"/>
          </p:cNvSpPr>
          <p:nvPr/>
        </p:nvSpPr>
        <p:spPr bwMode="auto">
          <a:xfrm rot="10800000">
            <a:off x="1348739" y="4800600"/>
            <a:ext cx="1" cy="122301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3603"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604" name="AutoShape 11"/>
            <p:cNvSpPr>
              <a:spLocks noChangeArrowheads="1"/>
            </p:cNvSpPr>
            <p:nvPr/>
          </p:nvSpPr>
          <p:spPr bwMode="auto">
            <a:xfrm>
              <a:off x="1120" y="423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605"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6"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7"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608"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609"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10"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3595"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96" name="AutoShape 20"/>
            <p:cNvSpPr>
              <a:spLocks noChangeArrowheads="1"/>
            </p:cNvSpPr>
            <p:nvPr/>
          </p:nvSpPr>
          <p:spPr bwMode="auto">
            <a:xfrm rot="3360000">
              <a:off x="2391" y="176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97"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8"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9"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600"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601"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2"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63" name="Rectangle 27"/>
          <p:cNvSpPr>
            <a:spLocks noChangeArrowheads="1"/>
          </p:cNvSpPr>
          <p:nvPr/>
        </p:nvSpPr>
        <p:spPr bwMode="auto">
          <a:xfrm>
            <a:off x="2610054" y="1088058"/>
            <a:ext cx="117756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Apple Chancery" panose="03020702040506060504" pitchFamily="66" charset="-79"/>
                <a:cs typeface="Apple Chancery" panose="03020702040506060504" pitchFamily="66" charset="-79"/>
              </a:rPr>
              <a:t>force-free </a:t>
            </a:r>
          </a:p>
          <a:p>
            <a:r>
              <a:rPr lang="en-US" sz="1600" dirty="0">
                <a:latin typeface="Apple Chancery" panose="03020702040506060504" pitchFamily="66" charset="-79"/>
                <a:cs typeface="Apple Chancery" panose="03020702040506060504" pitchFamily="66" charset="-79"/>
              </a:rPr>
              <a:t>   path</a:t>
            </a:r>
          </a:p>
        </p:txBody>
      </p:sp>
      <p:grpSp>
        <p:nvGrpSpPr>
          <p:cNvPr id="5" name="Group 37"/>
          <p:cNvGrpSpPr>
            <a:grpSpLocks/>
          </p:cNvGrpSpPr>
          <p:nvPr/>
        </p:nvGrpSpPr>
        <p:grpSpPr bwMode="auto">
          <a:xfrm>
            <a:off x="2341722" y="2581752"/>
            <a:ext cx="1600200" cy="1691640"/>
            <a:chOff x="1639" y="1807"/>
            <a:chExt cx="1120" cy="1184"/>
          </a:xfrm>
        </p:grpSpPr>
        <p:sp>
          <p:nvSpPr>
            <p:cNvPr id="23587"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88" name="AutoShape 39"/>
            <p:cNvSpPr>
              <a:spLocks noChangeArrowheads="1"/>
            </p:cNvSpPr>
            <p:nvPr/>
          </p:nvSpPr>
          <p:spPr bwMode="auto">
            <a:xfrm rot="2100000">
              <a:off x="1703" y="2225"/>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89"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0"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1"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92"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93"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4"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3577" name="Group 28"/>
            <p:cNvGrpSpPr>
              <a:grpSpLocks/>
            </p:cNvGrpSpPr>
            <p:nvPr/>
          </p:nvGrpSpPr>
          <p:grpSpPr bwMode="auto">
            <a:xfrm>
              <a:off x="5892811" y="1727205"/>
              <a:ext cx="1879603" cy="1701805"/>
              <a:chOff x="3712" y="1088"/>
              <a:chExt cx="1184" cy="1072"/>
            </a:xfrm>
          </p:grpSpPr>
          <p:sp>
            <p:nvSpPr>
              <p:cNvPr id="23579"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80" name="AutoShape 30"/>
              <p:cNvSpPr>
                <a:spLocks noChangeArrowheads="1"/>
              </p:cNvSpPr>
              <p:nvPr/>
            </p:nvSpPr>
            <p:spPr bwMode="auto">
              <a:xfrm rot="5400000">
                <a:off x="3872" y="15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81"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2"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3"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84"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85"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6"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78"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3569"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70" name="AutoShape 49"/>
            <p:cNvSpPr>
              <a:spLocks noChangeArrowheads="1"/>
            </p:cNvSpPr>
            <p:nvPr/>
          </p:nvSpPr>
          <p:spPr bwMode="auto">
            <a:xfrm rot="1020000">
              <a:off x="1347" y="28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71"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2"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3"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74"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75"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6"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67" name="Line 56"/>
          <p:cNvSpPr>
            <a:spLocks noChangeShapeType="1"/>
          </p:cNvSpPr>
          <p:nvPr/>
        </p:nvSpPr>
        <p:spPr bwMode="auto">
          <a:xfrm rot="10800000" flipH="1">
            <a:off x="2994660" y="1562816"/>
            <a:ext cx="11430" cy="4460794"/>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68" name="TextBox 8"/>
          <p:cNvSpPr txBox="1">
            <a:spLocks noChangeArrowheads="1"/>
          </p:cNvSpPr>
          <p:nvPr/>
        </p:nvSpPr>
        <p:spPr bwMode="auto">
          <a:xfrm>
            <a:off x="220028" y="342900"/>
            <a:ext cx="8741093" cy="42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200" dirty="0">
                <a:latin typeface="Times New Roman"/>
                <a:cs typeface="Times New Roman"/>
              </a:rPr>
              <a:t>(</a:t>
            </a:r>
            <a:r>
              <a:rPr lang="en-US" sz="2200" dirty="0">
                <a:solidFill>
                  <a:srgbClr val="FF0000"/>
                </a:solidFill>
                <a:latin typeface="Apple Chancery"/>
                <a:cs typeface="Apple Chancery"/>
              </a:rPr>
              <a:t>the MOB maneuver</a:t>
            </a:r>
            <a:r>
              <a:rPr lang="en-US" sz="2200" dirty="0">
                <a:latin typeface="Times New Roman"/>
                <a:cs typeface="Times New Roman"/>
              </a:rPr>
              <a:t>)</a:t>
            </a:r>
          </a:p>
        </p:txBody>
      </p:sp>
      <p:sp>
        <p:nvSpPr>
          <p:cNvPr id="60" name="Rectangle 27"/>
          <p:cNvSpPr>
            <a:spLocks noChangeArrowheads="1"/>
          </p:cNvSpPr>
          <p:nvPr/>
        </p:nvSpPr>
        <p:spPr bwMode="auto">
          <a:xfrm>
            <a:off x="1233879" y="6057849"/>
            <a:ext cx="3206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you</a:t>
            </a:r>
          </a:p>
        </p:txBody>
      </p:sp>
      <p:sp>
        <p:nvSpPr>
          <p:cNvPr id="61" name="Rectangle 27"/>
          <p:cNvSpPr>
            <a:spLocks noChangeArrowheads="1"/>
          </p:cNvSpPr>
          <p:nvPr/>
        </p:nvSpPr>
        <p:spPr bwMode="auto">
          <a:xfrm>
            <a:off x="3171190" y="6069330"/>
            <a:ext cx="78196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your date</a:t>
            </a:r>
          </a:p>
        </p:txBody>
      </p:sp>
      <p:sp>
        <p:nvSpPr>
          <p:cNvPr id="62" name="Rectangle 61"/>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a:t>
            </a:r>
          </a:p>
        </p:txBody>
      </p:sp>
      <p:sp>
        <p:nvSpPr>
          <p:cNvPr id="64" name="Rectangle 27"/>
          <p:cNvSpPr>
            <a:spLocks noChangeArrowheads="1"/>
          </p:cNvSpPr>
          <p:nvPr/>
        </p:nvSpPr>
        <p:spPr bwMode="auto">
          <a:xfrm>
            <a:off x="724922" y="775755"/>
            <a:ext cx="56758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dirty="0">
                <a:latin typeface="Times New Roman"/>
                <a:cs typeface="Times New Roman"/>
              </a:rPr>
              <a:t>You approach an intersection moving at a constant speed . . . </a:t>
            </a:r>
          </a:p>
        </p:txBody>
      </p:sp>
      <p:sp>
        <p:nvSpPr>
          <p:cNvPr id="65" name="Rectangle 27"/>
          <p:cNvSpPr>
            <a:spLocks noChangeArrowheads="1"/>
          </p:cNvSpPr>
          <p:nvPr/>
        </p:nvSpPr>
        <p:spPr bwMode="auto">
          <a:xfrm>
            <a:off x="262035" y="1666472"/>
            <a:ext cx="33037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dirty="0">
                <a:latin typeface="Times New Roman"/>
                <a:cs typeface="Times New Roman"/>
              </a:rPr>
              <a:t>As you begin your turn, your</a:t>
            </a:r>
          </a:p>
        </p:txBody>
      </p:sp>
      <p:sp>
        <p:nvSpPr>
          <p:cNvPr id="66" name="Rectangle 27"/>
          <p:cNvSpPr>
            <a:spLocks noChangeArrowheads="1"/>
          </p:cNvSpPr>
          <p:nvPr/>
        </p:nvSpPr>
        <p:spPr bwMode="auto">
          <a:xfrm>
            <a:off x="262035" y="1966447"/>
            <a:ext cx="33037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dirty="0">
                <a:latin typeface="Times New Roman"/>
                <a:cs typeface="Times New Roman"/>
              </a:rPr>
              <a:t>date follows a force-free path</a:t>
            </a:r>
          </a:p>
        </p:txBody>
      </p:sp>
      <p:sp>
        <p:nvSpPr>
          <p:cNvPr id="67" name="Rectangle 27"/>
          <p:cNvSpPr>
            <a:spLocks noChangeArrowheads="1"/>
          </p:cNvSpPr>
          <p:nvPr/>
        </p:nvSpPr>
        <p:spPr bwMode="auto">
          <a:xfrm>
            <a:off x="258461" y="2277621"/>
            <a:ext cx="330371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dirty="0">
                <a:latin typeface="Times New Roman"/>
                <a:cs typeface="Times New Roman"/>
              </a:rPr>
              <a:t>until voila</a:t>
            </a:r>
          </a:p>
        </p:txBody>
      </p:sp>
      <p:sp>
        <p:nvSpPr>
          <p:cNvPr id="68" name="Rectangle 27"/>
          <p:cNvSpPr>
            <a:spLocks noChangeArrowheads="1"/>
          </p:cNvSpPr>
          <p:nvPr/>
        </p:nvSpPr>
        <p:spPr bwMode="auto">
          <a:xfrm>
            <a:off x="5559815" y="1103560"/>
            <a:ext cx="19364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dirty="0">
                <a:latin typeface="Times New Roman"/>
                <a:cs typeface="Times New Roman"/>
              </a:rPr>
              <a:t>and there you have it</a:t>
            </a:r>
          </a:p>
        </p:txBody>
      </p:sp>
    </p:spTree>
    <p:extLst>
      <p:ext uri="{BB962C8B-B14F-4D97-AF65-F5344CB8AC3E}">
        <p14:creationId xmlns:p14="http://schemas.microsoft.com/office/powerpoint/2010/main" val="9403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ssolve">
                                      <p:cBhvr>
                                        <p:cTn id="13" dur="500"/>
                                        <p:tgtEl>
                                          <p:spTgt spid="6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dissolv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23563"/>
                                        </p:tgtEl>
                                        <p:attrNameLst>
                                          <p:attrName>style.visibility</p:attrName>
                                        </p:attrNameLst>
                                      </p:cBhvr>
                                      <p:to>
                                        <p:strVal val="visible"/>
                                      </p:to>
                                    </p:set>
                                    <p:animEffect transition="in" filter="dissolve">
                                      <p:cBhvr>
                                        <p:cTn id="27" dur="500"/>
                                        <p:tgtEl>
                                          <p:spTgt spid="2356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356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1"/>
      <p:bldP spid="23567" grpId="0" animBg="1"/>
      <p:bldP spid="60" grpId="0"/>
      <p:bldP spid="61" grpId="0"/>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698"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699"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0"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1"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2"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3" name="Line 7"/>
          <p:cNvSpPr>
            <a:spLocks noChangeShapeType="1"/>
          </p:cNvSpPr>
          <p:nvPr/>
        </p:nvSpPr>
        <p:spPr bwMode="auto">
          <a:xfrm flipH="1">
            <a:off x="4640580" y="1440180"/>
            <a:ext cx="2516029"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4" name="Line 8"/>
          <p:cNvSpPr>
            <a:spLocks noChangeShapeType="1"/>
          </p:cNvSpPr>
          <p:nvPr/>
        </p:nvSpPr>
        <p:spPr bwMode="auto">
          <a:xfrm rot="10800000" flipH="1">
            <a:off x="1348740" y="4800600"/>
            <a:ext cx="0" cy="1544479"/>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9753"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54" name="AutoShape 11"/>
            <p:cNvSpPr>
              <a:spLocks noChangeArrowheads="1"/>
            </p:cNvSpPr>
            <p:nvPr/>
          </p:nvSpPr>
          <p:spPr bwMode="auto">
            <a:xfrm>
              <a:off x="1120" y="4232"/>
              <a:ext cx="1056" cy="192"/>
            </a:xfrm>
            <a:prstGeom prst="roundRect">
              <a:avLst>
                <a:gd name="adj" fmla="val 50000"/>
              </a:avLst>
            </a:prstGeom>
            <a:blipFill dpi="0" rotWithShape="0">
              <a:blip r:embed="rId4"/>
              <a:srcRect/>
              <a:tile tx="0" ty="0" sx="100000" sy="100000" flip="none" algn="tl"/>
            </a:blipFill>
            <a:ln w="25400">
              <a:solidFill>
                <a:schemeClr val="tx1"/>
              </a:solidFill>
              <a:round/>
              <a:headEnd/>
              <a:tailEnd/>
            </a:ln>
          </p:spPr>
          <p:txBody>
            <a:bodyPr/>
            <a:lstStyle/>
            <a:p>
              <a:endParaRPr lang="en-US" dirty="0"/>
            </a:p>
          </p:txBody>
        </p:sp>
        <p:sp>
          <p:nvSpPr>
            <p:cNvPr id="29755"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6"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7"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58"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59"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60"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9745"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46" name="AutoShape 20"/>
            <p:cNvSpPr>
              <a:spLocks noChangeArrowheads="1"/>
            </p:cNvSpPr>
            <p:nvPr/>
          </p:nvSpPr>
          <p:spPr bwMode="auto">
            <a:xfrm rot="3360000">
              <a:off x="2391" y="1762"/>
              <a:ext cx="1056" cy="192"/>
            </a:xfrm>
            <a:prstGeom prst="roundRect">
              <a:avLst>
                <a:gd name="adj" fmla="val 50000"/>
              </a:avLst>
            </a:prstGeom>
            <a:blipFill dpi="0" rotWithShape="0">
              <a:blip r:embed="rId4"/>
              <a:srcRect/>
              <a:tile tx="0" ty="0" sx="100000" sy="100000" flip="none" algn="tl"/>
            </a:blipFill>
            <a:ln w="25400">
              <a:solidFill>
                <a:schemeClr val="tx1"/>
              </a:solidFill>
              <a:round/>
              <a:headEnd/>
              <a:tailEnd/>
            </a:ln>
          </p:spPr>
          <p:txBody>
            <a:bodyPr/>
            <a:lstStyle/>
            <a:p>
              <a:endParaRPr lang="en-US" dirty="0"/>
            </a:p>
          </p:txBody>
        </p:sp>
        <p:sp>
          <p:nvSpPr>
            <p:cNvPr id="29747"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8"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9"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50"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51"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2"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5" name="Group 37"/>
          <p:cNvGrpSpPr>
            <a:grpSpLocks/>
          </p:cNvGrpSpPr>
          <p:nvPr/>
        </p:nvGrpSpPr>
        <p:grpSpPr bwMode="auto">
          <a:xfrm>
            <a:off x="2341722" y="2581752"/>
            <a:ext cx="1600200" cy="1691640"/>
            <a:chOff x="1639" y="1807"/>
            <a:chExt cx="1120" cy="1184"/>
          </a:xfrm>
        </p:grpSpPr>
        <p:sp>
          <p:nvSpPr>
            <p:cNvPr id="29737"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38" name="AutoShape 39"/>
            <p:cNvSpPr>
              <a:spLocks noChangeArrowheads="1"/>
            </p:cNvSpPr>
            <p:nvPr/>
          </p:nvSpPr>
          <p:spPr bwMode="auto">
            <a:xfrm rot="2100000">
              <a:off x="1703" y="2225"/>
              <a:ext cx="1056" cy="192"/>
            </a:xfrm>
            <a:prstGeom prst="roundRect">
              <a:avLst>
                <a:gd name="adj" fmla="val 50000"/>
              </a:avLst>
            </a:prstGeom>
            <a:blipFill dpi="0" rotWithShape="0">
              <a:blip r:embed="rId4"/>
              <a:srcRect/>
              <a:tile tx="0" ty="0" sx="100000" sy="100000" flip="none" algn="tl"/>
            </a:blipFill>
            <a:ln w="25400">
              <a:solidFill>
                <a:schemeClr val="tx1"/>
              </a:solidFill>
              <a:round/>
              <a:headEnd/>
              <a:tailEnd/>
            </a:ln>
          </p:spPr>
          <p:txBody>
            <a:bodyPr/>
            <a:lstStyle/>
            <a:p>
              <a:endParaRPr lang="en-US" dirty="0"/>
            </a:p>
          </p:txBody>
        </p:sp>
        <p:sp>
          <p:nvSpPr>
            <p:cNvPr id="29739"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0"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1"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42"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43"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4"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9727" name="Group 28"/>
            <p:cNvGrpSpPr>
              <a:grpSpLocks/>
            </p:cNvGrpSpPr>
            <p:nvPr/>
          </p:nvGrpSpPr>
          <p:grpSpPr bwMode="auto">
            <a:xfrm>
              <a:off x="5892811" y="1727205"/>
              <a:ext cx="1879603" cy="1701805"/>
              <a:chOff x="3712" y="1088"/>
              <a:chExt cx="1184" cy="1072"/>
            </a:xfrm>
          </p:grpSpPr>
          <p:sp>
            <p:nvSpPr>
              <p:cNvPr id="29729"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30" name="AutoShape 30"/>
              <p:cNvSpPr>
                <a:spLocks noChangeArrowheads="1"/>
              </p:cNvSpPr>
              <p:nvPr/>
            </p:nvSpPr>
            <p:spPr bwMode="auto">
              <a:xfrm rot="5400000">
                <a:off x="3872" y="1528"/>
                <a:ext cx="1056" cy="192"/>
              </a:xfrm>
              <a:prstGeom prst="roundRect">
                <a:avLst>
                  <a:gd name="adj" fmla="val 50000"/>
                </a:avLst>
              </a:prstGeom>
              <a:blipFill dpi="0" rotWithShape="0">
                <a:blip r:embed="rId4"/>
                <a:srcRect/>
                <a:tile tx="0" ty="0" sx="100000" sy="100000" flip="none" algn="tl"/>
              </a:blipFill>
              <a:ln w="25400">
                <a:solidFill>
                  <a:schemeClr val="tx1"/>
                </a:solidFill>
                <a:round/>
                <a:headEnd/>
                <a:tailEnd/>
              </a:ln>
            </p:spPr>
            <p:txBody>
              <a:bodyPr/>
              <a:lstStyle/>
              <a:p>
                <a:endParaRPr lang="en-US" dirty="0"/>
              </a:p>
            </p:txBody>
          </p:sp>
          <p:sp>
            <p:nvSpPr>
              <p:cNvPr id="29731"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2"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3"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34"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35"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6"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9728"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9719"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20" name="AutoShape 49"/>
            <p:cNvSpPr>
              <a:spLocks noChangeArrowheads="1"/>
            </p:cNvSpPr>
            <p:nvPr/>
          </p:nvSpPr>
          <p:spPr bwMode="auto">
            <a:xfrm rot="1020000">
              <a:off x="1347" y="2828"/>
              <a:ext cx="1056" cy="192"/>
            </a:xfrm>
            <a:prstGeom prst="roundRect">
              <a:avLst>
                <a:gd name="adj" fmla="val 50000"/>
              </a:avLst>
            </a:prstGeom>
            <a:blipFill dpi="0" rotWithShape="0">
              <a:blip r:embed="rId4"/>
              <a:srcRect/>
              <a:tile tx="0" ty="0" sx="100000" sy="100000" flip="none" algn="tl"/>
            </a:blipFill>
            <a:ln w="25400">
              <a:solidFill>
                <a:schemeClr val="tx1"/>
              </a:solidFill>
              <a:round/>
              <a:headEnd/>
              <a:tailEnd/>
            </a:ln>
          </p:spPr>
          <p:txBody>
            <a:bodyPr/>
            <a:lstStyle/>
            <a:p>
              <a:endParaRPr lang="en-US" dirty="0"/>
            </a:p>
          </p:txBody>
        </p:sp>
        <p:sp>
          <p:nvSpPr>
            <p:cNvPr id="29721"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2"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3"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24"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25"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6"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9710" name="Line 56"/>
          <p:cNvSpPr>
            <a:spLocks noChangeShapeType="1"/>
          </p:cNvSpPr>
          <p:nvPr/>
        </p:nvSpPr>
        <p:spPr bwMode="auto">
          <a:xfrm rot="10800000" flipH="1">
            <a:off x="2994660" y="1255872"/>
            <a:ext cx="11430" cy="4767738"/>
          </a:xfrm>
          <a:prstGeom prst="line">
            <a:avLst/>
          </a:prstGeom>
          <a:noFill/>
          <a:ln w="254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60" name="Arc 59"/>
          <p:cNvSpPr/>
          <p:nvPr/>
        </p:nvSpPr>
        <p:spPr bwMode="auto">
          <a:xfrm>
            <a:off x="2308860" y="2194560"/>
            <a:ext cx="8641080" cy="8641080"/>
          </a:xfrm>
          <a:prstGeom prst="arc">
            <a:avLst>
              <a:gd name="adj1" fmla="val 10811733"/>
              <a:gd name="adj2" fmla="val 16183873"/>
            </a:avLst>
          </a:prstGeom>
          <a:solidFill>
            <a:srgbClr val="FFFF00">
              <a:alpha val="50000"/>
            </a:srgbClr>
          </a:solidFill>
          <a:ln w="25400" cap="flat" cmpd="sng" algn="ctr">
            <a:solidFill>
              <a:srgbClr val="000000"/>
            </a:solidFill>
            <a:prstDash val="solid"/>
            <a:round/>
            <a:headEnd type="none" w="med" len="med"/>
            <a:tailEnd type="none" w="med" len="med"/>
          </a:ln>
          <a:effectLst/>
        </p:spPr>
        <p:txBody>
          <a:bodyPr lIns="82296" tIns="41148" rIns="82296" bIns="41148"/>
          <a:lstStyle/>
          <a:p>
            <a:pPr>
              <a:defRPr/>
            </a:pPr>
            <a:endParaRPr lang="en-US" dirty="0">
              <a:ea typeface="Gill Sans" charset="0"/>
              <a:cs typeface="Gill Sans" charset="0"/>
            </a:endParaRPr>
          </a:p>
        </p:txBody>
      </p:sp>
      <p:cxnSp>
        <p:nvCxnSpPr>
          <p:cNvPr id="29713" name="Straight Arrow Connector 9"/>
          <p:cNvCxnSpPr>
            <a:cxnSpLocks noChangeShapeType="1"/>
          </p:cNvCxnSpPr>
          <p:nvPr/>
        </p:nvCxnSpPr>
        <p:spPr bwMode="auto">
          <a:xfrm>
            <a:off x="2308860" y="6172200"/>
            <a:ext cx="2331720" cy="1371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4" name="Straight Arrow Connector 62"/>
          <p:cNvCxnSpPr>
            <a:cxnSpLocks noChangeShapeType="1"/>
          </p:cNvCxnSpPr>
          <p:nvPr/>
        </p:nvCxnSpPr>
        <p:spPr bwMode="auto">
          <a:xfrm>
            <a:off x="2926080" y="4251960"/>
            <a:ext cx="2125980" cy="11658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5" name="Straight Arrow Connector 67"/>
          <p:cNvCxnSpPr>
            <a:cxnSpLocks noChangeShapeType="1"/>
          </p:cNvCxnSpPr>
          <p:nvPr/>
        </p:nvCxnSpPr>
        <p:spPr bwMode="auto">
          <a:xfrm>
            <a:off x="4297680" y="2880360"/>
            <a:ext cx="1371600" cy="19202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6" name="Straight Arrow Connector 69"/>
          <p:cNvCxnSpPr>
            <a:cxnSpLocks noChangeShapeType="1"/>
          </p:cNvCxnSpPr>
          <p:nvPr/>
        </p:nvCxnSpPr>
        <p:spPr bwMode="auto">
          <a:xfrm>
            <a:off x="6286500" y="2194560"/>
            <a:ext cx="205740" cy="233172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7" name="Straight Arrow Connector 73"/>
          <p:cNvCxnSpPr>
            <a:cxnSpLocks noChangeShapeType="1"/>
          </p:cNvCxnSpPr>
          <p:nvPr/>
        </p:nvCxnSpPr>
        <p:spPr bwMode="auto">
          <a:xfrm>
            <a:off x="3474720" y="3497580"/>
            <a:ext cx="1783080" cy="15773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graphicFrame>
        <p:nvGraphicFramePr>
          <p:cNvPr id="29718" name="Object 52"/>
          <p:cNvGraphicFramePr>
            <a:graphicFrameLocks noChangeAspect="1"/>
          </p:cNvGraphicFramePr>
          <p:nvPr/>
        </p:nvGraphicFramePr>
        <p:xfrm>
          <a:off x="5257800" y="4594860"/>
          <a:ext cx="2360295" cy="1161574"/>
        </p:xfrm>
        <a:graphic>
          <a:graphicData uri="http://schemas.openxmlformats.org/presentationml/2006/ole">
            <mc:AlternateContent xmlns:mc="http://schemas.openxmlformats.org/markup-compatibility/2006">
              <mc:Choice xmlns:v="urn:schemas-microsoft-com:vml" Requires="v">
                <p:oleObj spid="_x0000_s1037" name="Equation" r:id="rId5" imgW="850900" imgH="419100" progId="Equation.DSMT4">
                  <p:embed/>
                </p:oleObj>
              </mc:Choice>
              <mc:Fallback>
                <p:oleObj name="Equation" r:id="rId5" imgW="850900" imgH="419100" progId="Equation.DSMT4">
                  <p:embed/>
                  <p:pic>
                    <p:nvPicPr>
                      <p:cNvPr id="29718" name="Object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594860"/>
                        <a:ext cx="2360295" cy="1161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6" name="TextBox 8"/>
          <p:cNvSpPr txBox="1">
            <a:spLocks noChangeArrowheads="1"/>
          </p:cNvSpPr>
          <p:nvPr/>
        </p:nvSpPr>
        <p:spPr bwMode="auto">
          <a:xfrm>
            <a:off x="220028" y="342900"/>
            <a:ext cx="8741093" cy="57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dirty="0">
                <a:solidFill>
                  <a:srgbClr val="FF0000"/>
                </a:solidFill>
                <a:latin typeface="Apple Chancery"/>
                <a:cs typeface="Apple Chancery"/>
              </a:rPr>
              <a:t>T</a:t>
            </a:r>
            <a:r>
              <a:rPr lang="en-US" sz="2800" dirty="0">
                <a:solidFill>
                  <a:srgbClr val="FF0000"/>
                </a:solidFill>
                <a:latin typeface="Apple Chancery"/>
                <a:cs typeface="Apple Chancery"/>
              </a:rPr>
              <a:t>o </a:t>
            </a:r>
            <a:r>
              <a:rPr lang="en-US" sz="2200" dirty="0">
                <a:solidFill>
                  <a:srgbClr val="FF0000"/>
                </a:solidFill>
                <a:latin typeface="Apple Chancery"/>
                <a:cs typeface="Apple Chancery"/>
              </a:rPr>
              <a:t>make the move</a:t>
            </a:r>
            <a:r>
              <a:rPr lang="en-US" sz="2200" dirty="0">
                <a:latin typeface="Times New Roman"/>
                <a:cs typeface="Times New Roman"/>
              </a:rPr>
              <a:t>, a </a:t>
            </a:r>
            <a:r>
              <a:rPr lang="en-US" sz="2200" dirty="0">
                <a:solidFill>
                  <a:srgbClr val="0000FF"/>
                </a:solidFill>
                <a:latin typeface="Times New Roman"/>
                <a:cs typeface="Times New Roman"/>
              </a:rPr>
              <a:t>center seeking (</a:t>
            </a:r>
            <a:r>
              <a:rPr lang="en-US" sz="2200" i="1" dirty="0">
                <a:solidFill>
                  <a:srgbClr val="0000FF"/>
                </a:solidFill>
                <a:latin typeface="Times New Roman"/>
                <a:cs typeface="Times New Roman"/>
              </a:rPr>
              <a:t>centripetal</a:t>
            </a:r>
            <a:r>
              <a:rPr lang="en-US" sz="2200" dirty="0">
                <a:solidFill>
                  <a:srgbClr val="0000FF"/>
                </a:solidFill>
                <a:latin typeface="Times New Roman"/>
                <a:cs typeface="Times New Roman"/>
              </a:rPr>
              <a:t>) acceleration </a:t>
            </a:r>
            <a:r>
              <a:rPr lang="en-US" sz="2200" dirty="0">
                <a:solidFill>
                  <a:schemeClr val="tx1"/>
                </a:solidFill>
                <a:latin typeface="Times New Roman"/>
                <a:cs typeface="Times New Roman"/>
              </a:rPr>
              <a:t>is required</a:t>
            </a:r>
            <a:r>
              <a:rPr lang="en-US" sz="2200" dirty="0">
                <a:latin typeface="Times New Roman"/>
                <a:cs typeface="Times New Roman"/>
              </a:rPr>
              <a:t>:</a:t>
            </a:r>
          </a:p>
        </p:txBody>
      </p:sp>
      <p:sp>
        <p:nvSpPr>
          <p:cNvPr id="67" name="Rectangle 6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a:t>
            </a:r>
          </a:p>
        </p:txBody>
      </p:sp>
    </p:spTree>
    <p:extLst>
      <p:ext uri="{BB962C8B-B14F-4D97-AF65-F5344CB8AC3E}">
        <p14:creationId xmlns:p14="http://schemas.microsoft.com/office/powerpoint/2010/main" val="263675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0"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1"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2"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3"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4"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5" name="Line 7"/>
          <p:cNvSpPr>
            <a:spLocks noChangeShapeType="1"/>
          </p:cNvSpPr>
          <p:nvPr/>
        </p:nvSpPr>
        <p:spPr bwMode="auto">
          <a:xfrm flipH="1">
            <a:off x="4640580" y="1440180"/>
            <a:ext cx="2516029"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6" name="Line 8"/>
          <p:cNvSpPr>
            <a:spLocks noChangeShapeType="1"/>
          </p:cNvSpPr>
          <p:nvPr/>
        </p:nvSpPr>
        <p:spPr bwMode="auto">
          <a:xfrm rot="10800000" flipH="1">
            <a:off x="1348740" y="4800600"/>
            <a:ext cx="0" cy="1544479"/>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7705"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706" name="AutoShape 11"/>
            <p:cNvSpPr>
              <a:spLocks noChangeArrowheads="1"/>
            </p:cNvSpPr>
            <p:nvPr/>
          </p:nvSpPr>
          <p:spPr bwMode="auto">
            <a:xfrm>
              <a:off x="1120" y="423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707"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8"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9"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710"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711"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12"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7697"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98" name="AutoShape 20"/>
            <p:cNvSpPr>
              <a:spLocks noChangeArrowheads="1"/>
            </p:cNvSpPr>
            <p:nvPr/>
          </p:nvSpPr>
          <p:spPr bwMode="auto">
            <a:xfrm rot="3360000">
              <a:off x="2391" y="176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99"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0"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1"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702"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703"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4"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5" name="Group 37"/>
          <p:cNvGrpSpPr>
            <a:grpSpLocks/>
          </p:cNvGrpSpPr>
          <p:nvPr/>
        </p:nvGrpSpPr>
        <p:grpSpPr bwMode="auto">
          <a:xfrm>
            <a:off x="2341722" y="2581752"/>
            <a:ext cx="1600200" cy="1691640"/>
            <a:chOff x="1639" y="1807"/>
            <a:chExt cx="1120" cy="1184"/>
          </a:xfrm>
        </p:grpSpPr>
        <p:sp>
          <p:nvSpPr>
            <p:cNvPr id="27689"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90" name="AutoShape 39"/>
            <p:cNvSpPr>
              <a:spLocks noChangeArrowheads="1"/>
            </p:cNvSpPr>
            <p:nvPr/>
          </p:nvSpPr>
          <p:spPr bwMode="auto">
            <a:xfrm rot="2100000">
              <a:off x="1703" y="2225"/>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91"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2"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3"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94"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95"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6"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7679" name="Group 28"/>
            <p:cNvGrpSpPr>
              <a:grpSpLocks/>
            </p:cNvGrpSpPr>
            <p:nvPr/>
          </p:nvGrpSpPr>
          <p:grpSpPr bwMode="auto">
            <a:xfrm>
              <a:off x="5892811" y="1727205"/>
              <a:ext cx="1879603" cy="1701805"/>
              <a:chOff x="3712" y="1088"/>
              <a:chExt cx="1184" cy="1072"/>
            </a:xfrm>
          </p:grpSpPr>
          <p:sp>
            <p:nvSpPr>
              <p:cNvPr id="27681"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82" name="AutoShape 30"/>
              <p:cNvSpPr>
                <a:spLocks noChangeArrowheads="1"/>
              </p:cNvSpPr>
              <p:nvPr/>
            </p:nvSpPr>
            <p:spPr bwMode="auto">
              <a:xfrm rot="5400000">
                <a:off x="3872" y="15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83"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4"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5"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86"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87"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8"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7680"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7671"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72" name="AutoShape 49"/>
            <p:cNvSpPr>
              <a:spLocks noChangeArrowheads="1"/>
            </p:cNvSpPr>
            <p:nvPr/>
          </p:nvSpPr>
          <p:spPr bwMode="auto">
            <a:xfrm rot="1020000">
              <a:off x="1347" y="28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73"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4"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5"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76"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77"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8"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7662" name="Line 56"/>
          <p:cNvSpPr>
            <a:spLocks noChangeShapeType="1"/>
          </p:cNvSpPr>
          <p:nvPr/>
        </p:nvSpPr>
        <p:spPr bwMode="auto">
          <a:xfrm rot="10800000" flipH="1">
            <a:off x="2994660" y="1255872"/>
            <a:ext cx="11430" cy="4767738"/>
          </a:xfrm>
          <a:prstGeom prst="line">
            <a:avLst/>
          </a:prstGeom>
          <a:noFill/>
          <a:ln w="254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63" name="TextBox 8"/>
          <p:cNvSpPr txBox="1">
            <a:spLocks noChangeArrowheads="1"/>
          </p:cNvSpPr>
          <p:nvPr/>
        </p:nvSpPr>
        <p:spPr bwMode="auto">
          <a:xfrm>
            <a:off x="220028" y="342900"/>
            <a:ext cx="8741093" cy="57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dirty="0">
                <a:solidFill>
                  <a:srgbClr val="FF0000"/>
                </a:solidFill>
                <a:latin typeface="Apple Chancery"/>
                <a:cs typeface="Apple Chancery"/>
              </a:rPr>
              <a:t>W</a:t>
            </a:r>
            <a:r>
              <a:rPr lang="en-US" sz="2800" dirty="0">
                <a:solidFill>
                  <a:srgbClr val="FF0000"/>
                </a:solidFill>
                <a:latin typeface="Apple Chancery"/>
                <a:cs typeface="Apple Chancery"/>
              </a:rPr>
              <a:t>hich means</a:t>
            </a:r>
            <a:r>
              <a:rPr lang="en-US" sz="2200" dirty="0">
                <a:latin typeface="Times New Roman"/>
                <a:cs typeface="Times New Roman"/>
              </a:rPr>
              <a:t> a </a:t>
            </a:r>
            <a:r>
              <a:rPr lang="en-US" sz="2200" dirty="0">
                <a:solidFill>
                  <a:srgbClr val="0000FF"/>
                </a:solidFill>
                <a:latin typeface="Times New Roman"/>
                <a:cs typeface="Times New Roman"/>
              </a:rPr>
              <a:t>center seeking (</a:t>
            </a:r>
            <a:r>
              <a:rPr lang="en-US" sz="2200" i="1" dirty="0">
                <a:solidFill>
                  <a:srgbClr val="0000FF"/>
                </a:solidFill>
                <a:latin typeface="Times New Roman"/>
                <a:cs typeface="Times New Roman"/>
              </a:rPr>
              <a:t>centripetal</a:t>
            </a:r>
            <a:r>
              <a:rPr lang="en-US" sz="2200" dirty="0">
                <a:solidFill>
                  <a:srgbClr val="0000FF"/>
                </a:solidFill>
                <a:latin typeface="Times New Roman"/>
                <a:cs typeface="Times New Roman"/>
              </a:rPr>
              <a:t>) FORCE</a:t>
            </a:r>
            <a:r>
              <a:rPr lang="en-US" sz="2200" dirty="0">
                <a:latin typeface="Times New Roman"/>
                <a:cs typeface="Times New Roman"/>
              </a:rPr>
              <a:t> is required.</a:t>
            </a:r>
          </a:p>
        </p:txBody>
      </p:sp>
      <p:sp>
        <p:nvSpPr>
          <p:cNvPr id="60" name="Arc 59"/>
          <p:cNvSpPr/>
          <p:nvPr/>
        </p:nvSpPr>
        <p:spPr bwMode="auto">
          <a:xfrm>
            <a:off x="2308860" y="2194560"/>
            <a:ext cx="8641080" cy="8641080"/>
          </a:xfrm>
          <a:prstGeom prst="arc">
            <a:avLst>
              <a:gd name="adj1" fmla="val 10811733"/>
              <a:gd name="adj2" fmla="val 16183873"/>
            </a:avLst>
          </a:prstGeom>
          <a:solidFill>
            <a:srgbClr val="FFFF00">
              <a:alpha val="50000"/>
            </a:srgbClr>
          </a:solidFill>
          <a:ln w="25400" cap="flat" cmpd="sng" algn="ctr">
            <a:solidFill>
              <a:srgbClr val="000000"/>
            </a:solidFill>
            <a:prstDash val="solid"/>
            <a:round/>
            <a:headEnd type="none" w="med" len="med"/>
            <a:tailEnd type="none" w="med" len="med"/>
          </a:ln>
          <a:effectLst/>
        </p:spPr>
        <p:txBody>
          <a:bodyPr lIns="82296" tIns="41148" rIns="82296" bIns="41148"/>
          <a:lstStyle/>
          <a:p>
            <a:pPr>
              <a:defRPr/>
            </a:pPr>
            <a:endParaRPr lang="en-US" dirty="0">
              <a:ea typeface="Gill Sans" charset="0"/>
              <a:cs typeface="Gill Sans" charset="0"/>
            </a:endParaRPr>
          </a:p>
        </p:txBody>
      </p:sp>
      <p:cxnSp>
        <p:nvCxnSpPr>
          <p:cNvPr id="27665" name="Straight Arrow Connector 9"/>
          <p:cNvCxnSpPr>
            <a:cxnSpLocks noChangeShapeType="1"/>
          </p:cNvCxnSpPr>
          <p:nvPr/>
        </p:nvCxnSpPr>
        <p:spPr bwMode="auto">
          <a:xfrm>
            <a:off x="2308860" y="6172200"/>
            <a:ext cx="2331720" cy="1371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6" name="Straight Arrow Connector 62"/>
          <p:cNvCxnSpPr>
            <a:cxnSpLocks noChangeShapeType="1"/>
          </p:cNvCxnSpPr>
          <p:nvPr/>
        </p:nvCxnSpPr>
        <p:spPr bwMode="auto">
          <a:xfrm>
            <a:off x="2926080" y="4251960"/>
            <a:ext cx="2125980" cy="11658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7" name="Straight Arrow Connector 67"/>
          <p:cNvCxnSpPr>
            <a:cxnSpLocks noChangeShapeType="1"/>
          </p:cNvCxnSpPr>
          <p:nvPr/>
        </p:nvCxnSpPr>
        <p:spPr bwMode="auto">
          <a:xfrm>
            <a:off x="4297680" y="2880360"/>
            <a:ext cx="1371600" cy="19202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8" name="Straight Arrow Connector 69"/>
          <p:cNvCxnSpPr>
            <a:cxnSpLocks noChangeShapeType="1"/>
          </p:cNvCxnSpPr>
          <p:nvPr/>
        </p:nvCxnSpPr>
        <p:spPr bwMode="auto">
          <a:xfrm>
            <a:off x="6286500" y="2194560"/>
            <a:ext cx="205740" cy="233172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9" name="Straight Arrow Connector 73"/>
          <p:cNvCxnSpPr>
            <a:cxnSpLocks noChangeShapeType="1"/>
          </p:cNvCxnSpPr>
          <p:nvPr/>
        </p:nvCxnSpPr>
        <p:spPr bwMode="auto">
          <a:xfrm>
            <a:off x="3474720" y="3497580"/>
            <a:ext cx="1783080" cy="15773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27670" name="Rectangle 27"/>
          <p:cNvSpPr>
            <a:spLocks noChangeArrowheads="1"/>
          </p:cNvSpPr>
          <p:nvPr/>
        </p:nvSpPr>
        <p:spPr bwMode="auto">
          <a:xfrm>
            <a:off x="2926080" y="5620733"/>
            <a:ext cx="35661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r>
              <a:rPr lang="en-US" sz="2200" dirty="0"/>
              <a:t>“center-seeking” forces</a:t>
            </a:r>
          </a:p>
        </p:txBody>
      </p:sp>
      <p:sp>
        <p:nvSpPr>
          <p:cNvPr id="66" name="Rectangle 6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a:t>
            </a:r>
          </a:p>
        </p:txBody>
      </p:sp>
    </p:spTree>
    <p:extLst>
      <p:ext uri="{BB962C8B-B14F-4D97-AF65-F5344CB8AC3E}">
        <p14:creationId xmlns:p14="http://schemas.microsoft.com/office/powerpoint/2010/main" val="144798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0100" y="105920"/>
            <a:ext cx="7543800" cy="748322"/>
          </a:xfrm>
        </p:spPr>
        <p:txBody>
          <a:bodyPr>
            <a:normAutofit/>
          </a:bodyPr>
          <a:lstStyle/>
          <a:p>
            <a:r>
              <a:rPr lang="en-US" dirty="0">
                <a:solidFill>
                  <a:srgbClr val="2245DA"/>
                </a:solidFill>
              </a:rPr>
              <a:t>On the way to Lacy park</a:t>
            </a:r>
            <a:r>
              <a:rPr lang="mr-IN" dirty="0">
                <a:solidFill>
                  <a:srgbClr val="2245DA"/>
                </a:solidFill>
              </a:rPr>
              <a:t>…</a:t>
            </a:r>
            <a:endParaRPr lang="en-US" dirty="0">
              <a:solidFill>
                <a:srgbClr val="2245DA"/>
              </a:solidFill>
            </a:endParaRPr>
          </a:p>
        </p:txBody>
      </p:sp>
      <p:grpSp>
        <p:nvGrpSpPr>
          <p:cNvPr id="8" name="Group 7"/>
          <p:cNvGrpSpPr/>
          <p:nvPr/>
        </p:nvGrpSpPr>
        <p:grpSpPr>
          <a:xfrm>
            <a:off x="2094992" y="1650565"/>
            <a:ext cx="4954016" cy="4479883"/>
            <a:chOff x="2413000" y="34925"/>
            <a:chExt cx="7747000" cy="7585075"/>
          </a:xfrm>
        </p:grpSpPr>
        <p:pic>
          <p:nvPicPr>
            <p:cNvPr id="5" name="Picture 6" descr="Screen Shot 2014-10-11 at 8.46.5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4925"/>
              <a:ext cx="7747000" cy="758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a:spLocks/>
            </p:cNvSpPr>
            <p:nvPr/>
          </p:nvSpPr>
          <p:spPr bwMode="auto">
            <a:xfrm>
              <a:off x="4749800" y="1536700"/>
              <a:ext cx="3365500" cy="4279900"/>
            </a:xfrm>
            <a:custGeom>
              <a:avLst/>
              <a:gdLst>
                <a:gd name="T0" fmla="*/ 3238500 w 3365500"/>
                <a:gd name="T1" fmla="*/ 4229100 h 4279900"/>
                <a:gd name="T2" fmla="*/ 2616200 w 3365500"/>
                <a:gd name="T3" fmla="*/ 4279900 h 4279900"/>
                <a:gd name="T4" fmla="*/ 2552700 w 3365500"/>
                <a:gd name="T5" fmla="*/ 4114800 h 4279900"/>
                <a:gd name="T6" fmla="*/ 2489200 w 3365500"/>
                <a:gd name="T7" fmla="*/ 4000500 h 4279900"/>
                <a:gd name="T8" fmla="*/ 2425700 w 3365500"/>
                <a:gd name="T9" fmla="*/ 3860800 h 4279900"/>
                <a:gd name="T10" fmla="*/ 2400300 w 3365500"/>
                <a:gd name="T11" fmla="*/ 3759200 h 4279900"/>
                <a:gd name="T12" fmla="*/ 2273300 w 3365500"/>
                <a:gd name="T13" fmla="*/ 3581400 h 4279900"/>
                <a:gd name="T14" fmla="*/ 2209800 w 3365500"/>
                <a:gd name="T15" fmla="*/ 3492500 h 4279900"/>
                <a:gd name="T16" fmla="*/ 2120900 w 3365500"/>
                <a:gd name="T17" fmla="*/ 3403600 h 4279900"/>
                <a:gd name="T18" fmla="*/ 2044700 w 3365500"/>
                <a:gd name="T19" fmla="*/ 3289300 h 4279900"/>
                <a:gd name="T20" fmla="*/ 1943100 w 3365500"/>
                <a:gd name="T21" fmla="*/ 3187700 h 4279900"/>
                <a:gd name="T22" fmla="*/ 1879600 w 3365500"/>
                <a:gd name="T23" fmla="*/ 3136900 h 4279900"/>
                <a:gd name="T24" fmla="*/ 1803400 w 3365500"/>
                <a:gd name="T25" fmla="*/ 3098800 h 4279900"/>
                <a:gd name="T26" fmla="*/ 1689100 w 3365500"/>
                <a:gd name="T27" fmla="*/ 3048000 h 4279900"/>
                <a:gd name="T28" fmla="*/ 1219200 w 3365500"/>
                <a:gd name="T29" fmla="*/ 2971800 h 4279900"/>
                <a:gd name="T30" fmla="*/ 1181100 w 3365500"/>
                <a:gd name="T31" fmla="*/ 2882900 h 4279900"/>
                <a:gd name="T32" fmla="*/ 1143000 w 3365500"/>
                <a:gd name="T33" fmla="*/ 2794000 h 4279900"/>
                <a:gd name="T34" fmla="*/ 1092200 w 3365500"/>
                <a:gd name="T35" fmla="*/ 2679700 h 4279900"/>
                <a:gd name="T36" fmla="*/ 1066800 w 3365500"/>
                <a:gd name="T37" fmla="*/ 2603500 h 4279900"/>
                <a:gd name="T38" fmla="*/ 1041400 w 3365500"/>
                <a:gd name="T39" fmla="*/ 2501900 h 4279900"/>
                <a:gd name="T40" fmla="*/ 1016000 w 3365500"/>
                <a:gd name="T41" fmla="*/ 2235200 h 4279900"/>
                <a:gd name="T42" fmla="*/ 977900 w 3365500"/>
                <a:gd name="T43" fmla="*/ 2082800 h 4279900"/>
                <a:gd name="T44" fmla="*/ 939800 w 3365500"/>
                <a:gd name="T45" fmla="*/ 1727200 h 4279900"/>
                <a:gd name="T46" fmla="*/ 1003300 w 3365500"/>
                <a:gd name="T47" fmla="*/ 1346200 h 4279900"/>
                <a:gd name="T48" fmla="*/ 977900 w 3365500"/>
                <a:gd name="T49" fmla="*/ 1155700 h 4279900"/>
                <a:gd name="T50" fmla="*/ 749300 w 3365500"/>
                <a:gd name="T51" fmla="*/ 977900 h 4279900"/>
                <a:gd name="T52" fmla="*/ 558800 w 3365500"/>
                <a:gd name="T53" fmla="*/ 901700 h 4279900"/>
                <a:gd name="T54" fmla="*/ 406400 w 3365500"/>
                <a:gd name="T55" fmla="*/ 800100 h 4279900"/>
                <a:gd name="T56" fmla="*/ 279400 w 3365500"/>
                <a:gd name="T57" fmla="*/ 673100 h 4279900"/>
                <a:gd name="T58" fmla="*/ 114300 w 3365500"/>
                <a:gd name="T59" fmla="*/ 622300 h 4279900"/>
                <a:gd name="T60" fmla="*/ 127000 w 3365500"/>
                <a:gd name="T61" fmla="*/ 482600 h 4279900"/>
                <a:gd name="T62" fmla="*/ 88900 w 3365500"/>
                <a:gd name="T63" fmla="*/ 190500 h 4279900"/>
                <a:gd name="T64" fmla="*/ 25400 w 3365500"/>
                <a:gd name="T65" fmla="*/ 25400 h 4279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5500" h="4279900">
                  <a:moveTo>
                    <a:pt x="3365500" y="4216400"/>
                  </a:moveTo>
                  <a:cubicBezTo>
                    <a:pt x="3323167" y="4220633"/>
                    <a:pt x="3280466" y="4222106"/>
                    <a:pt x="3238500" y="4229100"/>
                  </a:cubicBezTo>
                  <a:cubicBezTo>
                    <a:pt x="3073340" y="4256627"/>
                    <a:pt x="3200554" y="4258519"/>
                    <a:pt x="3022600" y="4267200"/>
                  </a:cubicBezTo>
                  <a:cubicBezTo>
                    <a:pt x="2887228" y="4273804"/>
                    <a:pt x="2751667" y="4275667"/>
                    <a:pt x="2616200" y="4279900"/>
                  </a:cubicBezTo>
                  <a:cubicBezTo>
                    <a:pt x="2575319" y="4157258"/>
                    <a:pt x="2640874" y="4347934"/>
                    <a:pt x="2578100" y="4191000"/>
                  </a:cubicBezTo>
                  <a:cubicBezTo>
                    <a:pt x="2568156" y="4166141"/>
                    <a:pt x="2567552" y="4137077"/>
                    <a:pt x="2552700" y="4114800"/>
                  </a:cubicBezTo>
                  <a:cubicBezTo>
                    <a:pt x="2544233" y="4102100"/>
                    <a:pt x="2534126" y="4090352"/>
                    <a:pt x="2527300" y="4076700"/>
                  </a:cubicBezTo>
                  <a:cubicBezTo>
                    <a:pt x="2506642" y="4035383"/>
                    <a:pt x="2525596" y="4036896"/>
                    <a:pt x="2489200" y="4000500"/>
                  </a:cubicBezTo>
                  <a:cubicBezTo>
                    <a:pt x="2478407" y="3989707"/>
                    <a:pt x="2463800" y="3983567"/>
                    <a:pt x="2451100" y="3975100"/>
                  </a:cubicBezTo>
                  <a:cubicBezTo>
                    <a:pt x="2442633" y="3937000"/>
                    <a:pt x="2433878" y="3898963"/>
                    <a:pt x="2425700" y="3860800"/>
                  </a:cubicBezTo>
                  <a:cubicBezTo>
                    <a:pt x="2421177" y="3839693"/>
                    <a:pt x="2418235" y="3818241"/>
                    <a:pt x="2413000" y="3797300"/>
                  </a:cubicBezTo>
                  <a:cubicBezTo>
                    <a:pt x="2409753" y="3784313"/>
                    <a:pt x="2403822" y="3772115"/>
                    <a:pt x="2400300" y="3759200"/>
                  </a:cubicBezTo>
                  <a:cubicBezTo>
                    <a:pt x="2368788" y="3643658"/>
                    <a:pt x="2409116" y="3669005"/>
                    <a:pt x="2336800" y="3644900"/>
                  </a:cubicBezTo>
                  <a:cubicBezTo>
                    <a:pt x="2269067" y="3543300"/>
                    <a:pt x="2357967" y="3666067"/>
                    <a:pt x="2273300" y="3581400"/>
                  </a:cubicBezTo>
                  <a:cubicBezTo>
                    <a:pt x="2258333" y="3566433"/>
                    <a:pt x="2247503" y="3547824"/>
                    <a:pt x="2235200" y="3530600"/>
                  </a:cubicBezTo>
                  <a:cubicBezTo>
                    <a:pt x="2226328" y="3518180"/>
                    <a:pt x="2220593" y="3503293"/>
                    <a:pt x="2209800" y="3492500"/>
                  </a:cubicBezTo>
                  <a:cubicBezTo>
                    <a:pt x="2199007" y="3481707"/>
                    <a:pt x="2184400" y="3475567"/>
                    <a:pt x="2171700" y="3467100"/>
                  </a:cubicBezTo>
                  <a:cubicBezTo>
                    <a:pt x="2143100" y="3381300"/>
                    <a:pt x="2182764" y="3474302"/>
                    <a:pt x="2120900" y="3403600"/>
                  </a:cubicBezTo>
                  <a:cubicBezTo>
                    <a:pt x="2100798" y="3380626"/>
                    <a:pt x="2087033" y="3352800"/>
                    <a:pt x="2070100" y="3327400"/>
                  </a:cubicBezTo>
                  <a:cubicBezTo>
                    <a:pt x="2061633" y="3314700"/>
                    <a:pt x="2057400" y="3297767"/>
                    <a:pt x="2044700" y="3289300"/>
                  </a:cubicBezTo>
                  <a:lnTo>
                    <a:pt x="2006600" y="3263900"/>
                  </a:lnTo>
                  <a:cubicBezTo>
                    <a:pt x="1943537" y="3169305"/>
                    <a:pt x="2024588" y="3285486"/>
                    <a:pt x="1943100" y="3187700"/>
                  </a:cubicBezTo>
                  <a:cubicBezTo>
                    <a:pt x="1933329" y="3175974"/>
                    <a:pt x="1929619" y="3159135"/>
                    <a:pt x="1917700" y="3149600"/>
                  </a:cubicBezTo>
                  <a:cubicBezTo>
                    <a:pt x="1907247" y="3141237"/>
                    <a:pt x="1891574" y="3142887"/>
                    <a:pt x="1879600" y="3136900"/>
                  </a:cubicBezTo>
                  <a:cubicBezTo>
                    <a:pt x="1865948" y="3130074"/>
                    <a:pt x="1855152" y="3118326"/>
                    <a:pt x="1841500" y="3111500"/>
                  </a:cubicBezTo>
                  <a:cubicBezTo>
                    <a:pt x="1829526" y="3105513"/>
                    <a:pt x="1815374" y="3104787"/>
                    <a:pt x="1803400" y="3098800"/>
                  </a:cubicBezTo>
                  <a:cubicBezTo>
                    <a:pt x="1789748" y="3091974"/>
                    <a:pt x="1779248" y="3079599"/>
                    <a:pt x="1765300" y="3073400"/>
                  </a:cubicBezTo>
                  <a:cubicBezTo>
                    <a:pt x="1740834" y="3062526"/>
                    <a:pt x="1711377" y="3062852"/>
                    <a:pt x="1689100" y="3048000"/>
                  </a:cubicBezTo>
                  <a:cubicBezTo>
                    <a:pt x="1651469" y="3022913"/>
                    <a:pt x="1625581" y="3000827"/>
                    <a:pt x="1574800" y="2997200"/>
                  </a:cubicBezTo>
                  <a:lnTo>
                    <a:pt x="1219200" y="2971800"/>
                  </a:lnTo>
                  <a:cubicBezTo>
                    <a:pt x="1210733" y="2959100"/>
                    <a:pt x="1199813" y="2947729"/>
                    <a:pt x="1193800" y="2933700"/>
                  </a:cubicBezTo>
                  <a:cubicBezTo>
                    <a:pt x="1186924" y="2917657"/>
                    <a:pt x="1185895" y="2899683"/>
                    <a:pt x="1181100" y="2882900"/>
                  </a:cubicBezTo>
                  <a:cubicBezTo>
                    <a:pt x="1177422" y="2870028"/>
                    <a:pt x="1173673" y="2857105"/>
                    <a:pt x="1168400" y="2844800"/>
                  </a:cubicBezTo>
                  <a:cubicBezTo>
                    <a:pt x="1160942" y="2827399"/>
                    <a:pt x="1152393" y="2810438"/>
                    <a:pt x="1143000" y="2794000"/>
                  </a:cubicBezTo>
                  <a:cubicBezTo>
                    <a:pt x="1135427" y="2780748"/>
                    <a:pt x="1123799" y="2769848"/>
                    <a:pt x="1117600" y="2755900"/>
                  </a:cubicBezTo>
                  <a:cubicBezTo>
                    <a:pt x="1106726" y="2731434"/>
                    <a:pt x="1100667" y="2705100"/>
                    <a:pt x="1092200" y="2679700"/>
                  </a:cubicBezTo>
                  <a:lnTo>
                    <a:pt x="1079500" y="2641600"/>
                  </a:lnTo>
                  <a:cubicBezTo>
                    <a:pt x="1075267" y="2628900"/>
                    <a:pt x="1069425" y="2616627"/>
                    <a:pt x="1066800" y="2603500"/>
                  </a:cubicBezTo>
                  <a:cubicBezTo>
                    <a:pt x="1062567" y="2582333"/>
                    <a:pt x="1059335" y="2560941"/>
                    <a:pt x="1054100" y="2540000"/>
                  </a:cubicBezTo>
                  <a:cubicBezTo>
                    <a:pt x="1050853" y="2527013"/>
                    <a:pt x="1044647" y="2514887"/>
                    <a:pt x="1041400" y="2501900"/>
                  </a:cubicBezTo>
                  <a:cubicBezTo>
                    <a:pt x="1036165" y="2480959"/>
                    <a:pt x="1032933" y="2459567"/>
                    <a:pt x="1028700" y="2438400"/>
                  </a:cubicBezTo>
                  <a:cubicBezTo>
                    <a:pt x="1024467" y="2370667"/>
                    <a:pt x="1022434" y="2302760"/>
                    <a:pt x="1016000" y="2235200"/>
                  </a:cubicBezTo>
                  <a:cubicBezTo>
                    <a:pt x="1013953" y="2213711"/>
                    <a:pt x="1007983" y="2192772"/>
                    <a:pt x="1003300" y="2171700"/>
                  </a:cubicBezTo>
                  <a:cubicBezTo>
                    <a:pt x="992669" y="2123860"/>
                    <a:pt x="992043" y="2125228"/>
                    <a:pt x="977900" y="2082800"/>
                  </a:cubicBezTo>
                  <a:cubicBezTo>
                    <a:pt x="973667" y="1989667"/>
                    <a:pt x="975132" y="1896099"/>
                    <a:pt x="965200" y="1803400"/>
                  </a:cubicBezTo>
                  <a:cubicBezTo>
                    <a:pt x="962348" y="1776778"/>
                    <a:pt x="939800" y="1753974"/>
                    <a:pt x="939800" y="1727200"/>
                  </a:cubicBezTo>
                  <a:cubicBezTo>
                    <a:pt x="939800" y="1642111"/>
                    <a:pt x="954646" y="1557632"/>
                    <a:pt x="965200" y="1473200"/>
                  </a:cubicBezTo>
                  <a:cubicBezTo>
                    <a:pt x="972240" y="1416878"/>
                    <a:pt x="991023" y="1407585"/>
                    <a:pt x="1003300" y="1346200"/>
                  </a:cubicBezTo>
                  <a:lnTo>
                    <a:pt x="1028700" y="1219200"/>
                  </a:lnTo>
                  <a:cubicBezTo>
                    <a:pt x="996916" y="1092065"/>
                    <a:pt x="1044705" y="1222505"/>
                    <a:pt x="977900" y="1155700"/>
                  </a:cubicBezTo>
                  <a:cubicBezTo>
                    <a:pt x="875893" y="1053693"/>
                    <a:pt x="984776" y="1091035"/>
                    <a:pt x="863600" y="1066800"/>
                  </a:cubicBezTo>
                  <a:cubicBezTo>
                    <a:pt x="810498" y="1031399"/>
                    <a:pt x="786604" y="1022664"/>
                    <a:pt x="749300" y="977900"/>
                  </a:cubicBezTo>
                  <a:cubicBezTo>
                    <a:pt x="727797" y="952097"/>
                    <a:pt x="724236" y="923270"/>
                    <a:pt x="685800" y="914400"/>
                  </a:cubicBezTo>
                  <a:cubicBezTo>
                    <a:pt x="644345" y="904833"/>
                    <a:pt x="601133" y="905933"/>
                    <a:pt x="558800" y="901700"/>
                  </a:cubicBezTo>
                  <a:cubicBezTo>
                    <a:pt x="546100" y="897467"/>
                    <a:pt x="532402" y="895501"/>
                    <a:pt x="520700" y="889000"/>
                  </a:cubicBezTo>
                  <a:cubicBezTo>
                    <a:pt x="483122" y="868123"/>
                    <a:pt x="434570" y="836319"/>
                    <a:pt x="406400" y="800100"/>
                  </a:cubicBezTo>
                  <a:cubicBezTo>
                    <a:pt x="387658" y="776003"/>
                    <a:pt x="381000" y="740833"/>
                    <a:pt x="355600" y="723900"/>
                  </a:cubicBezTo>
                  <a:lnTo>
                    <a:pt x="279400" y="673100"/>
                  </a:lnTo>
                  <a:cubicBezTo>
                    <a:pt x="247290" y="651693"/>
                    <a:pt x="240757" y="642511"/>
                    <a:pt x="203200" y="635000"/>
                  </a:cubicBezTo>
                  <a:cubicBezTo>
                    <a:pt x="173847" y="629129"/>
                    <a:pt x="143933" y="626533"/>
                    <a:pt x="114300" y="622300"/>
                  </a:cubicBezTo>
                  <a:cubicBezTo>
                    <a:pt x="110067" y="609600"/>
                    <a:pt x="101600" y="597587"/>
                    <a:pt x="101600" y="584200"/>
                  </a:cubicBezTo>
                  <a:cubicBezTo>
                    <a:pt x="101600" y="553549"/>
                    <a:pt x="116978" y="512665"/>
                    <a:pt x="127000" y="482600"/>
                  </a:cubicBezTo>
                  <a:cubicBezTo>
                    <a:pt x="122767" y="397933"/>
                    <a:pt x="125264" y="312660"/>
                    <a:pt x="114300" y="228600"/>
                  </a:cubicBezTo>
                  <a:cubicBezTo>
                    <a:pt x="112326" y="213465"/>
                    <a:pt x="100819" y="200035"/>
                    <a:pt x="88900" y="190500"/>
                  </a:cubicBezTo>
                  <a:cubicBezTo>
                    <a:pt x="78447" y="182137"/>
                    <a:pt x="63500" y="182033"/>
                    <a:pt x="50800" y="177800"/>
                  </a:cubicBezTo>
                  <a:cubicBezTo>
                    <a:pt x="49763" y="170542"/>
                    <a:pt x="33359" y="43971"/>
                    <a:pt x="25400" y="25400"/>
                  </a:cubicBezTo>
                  <a:cubicBezTo>
                    <a:pt x="20683" y="14394"/>
                    <a:pt x="8467" y="8467"/>
                    <a:pt x="0" y="0"/>
                  </a:cubicBezTo>
                </a:path>
              </a:pathLst>
            </a:custGeom>
            <a:noFill/>
            <a:ln w="190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Oval 6"/>
            <p:cNvSpPr>
              <a:spLocks noChangeArrowheads="1"/>
            </p:cNvSpPr>
            <p:nvPr/>
          </p:nvSpPr>
          <p:spPr bwMode="auto">
            <a:xfrm>
              <a:off x="7137400" y="5562600"/>
              <a:ext cx="457200" cy="4572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grpSp>
      <p:sp>
        <p:nvSpPr>
          <p:cNvPr id="10" name="Title 1">
            <a:extLst>
              <a:ext uri="{FF2B5EF4-FFF2-40B4-BE49-F238E27FC236}">
                <a16:creationId xmlns:a16="http://schemas.microsoft.com/office/drawing/2014/main" id="{9E3B2052-B79D-0D4C-AB3A-6E18A571B620}"/>
              </a:ext>
            </a:extLst>
          </p:cNvPr>
          <p:cNvSpPr txBox="1">
            <a:spLocks/>
          </p:cNvSpPr>
          <p:nvPr/>
        </p:nvSpPr>
        <p:spPr>
          <a:xfrm>
            <a:off x="822960" y="727552"/>
            <a:ext cx="7543800" cy="748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a:lstStyle>
          <a:p>
            <a:r>
              <a:rPr lang="en-US" dirty="0"/>
              <a:t>And the Reverse MOB Maneuver</a:t>
            </a:r>
          </a:p>
        </p:txBody>
      </p:sp>
    </p:spTree>
    <p:extLst>
      <p:ext uri="{BB962C8B-B14F-4D97-AF65-F5344CB8AC3E}">
        <p14:creationId xmlns:p14="http://schemas.microsoft.com/office/powerpoint/2010/main" val="797744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33412</TotalTime>
  <Words>1448</Words>
  <Application>Microsoft Macintosh PowerPoint</Application>
  <PresentationFormat>On-screen Show (4:3)</PresentationFormat>
  <Paragraphs>126</Paragraphs>
  <Slides>24</Slides>
  <Notes>7</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Apple Chancery</vt:lpstr>
      <vt:lpstr>Arial</vt:lpstr>
      <vt:lpstr>Calibri</vt:lpstr>
      <vt:lpstr>Gill Sans</vt:lpstr>
      <vt:lpstr>Lucida Grande</vt:lpstr>
      <vt:lpstr>Palatino Linotype</vt:lpstr>
      <vt:lpstr>Times New Roman</vt:lpstr>
      <vt:lpstr>Office Theme</vt:lpstr>
      <vt:lpstr>Equation</vt:lpstr>
      <vt:lpstr>PowerPoint Presentation</vt:lpstr>
      <vt:lpstr>PowerPoint Presentation</vt:lpstr>
      <vt:lpstr>PowerPoint Presentation</vt:lpstr>
      <vt:lpstr>‘56 FORD STATION WAGON</vt:lpstr>
      <vt:lpstr>The MOB Maneuver</vt:lpstr>
      <vt:lpstr>PowerPoint Presentation</vt:lpstr>
      <vt:lpstr>PowerPoint Presentation</vt:lpstr>
      <vt:lpstr>PowerPoint Presentation</vt:lpstr>
      <vt:lpstr>On the way to Lacy park…</vt:lpstr>
      <vt:lpstr>PowerPoint Presentation</vt:lpstr>
      <vt:lpstr>What about moving in circles?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Centripetal forces</vt:lpstr>
      <vt:lpstr>What happens if centripetal force goes away?</vt:lpstr>
      <vt:lpstr>A couple of things to note…</vt:lpstr>
      <vt:lpstr>A couple of things to note…</vt:lpstr>
      <vt:lpstr>A couple of things to note…</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705</cp:revision>
  <cp:lastPrinted>2017-11-14T01:56:41Z</cp:lastPrinted>
  <dcterms:created xsi:type="dcterms:W3CDTF">2017-08-16T17:34:12Z</dcterms:created>
  <dcterms:modified xsi:type="dcterms:W3CDTF">2020-08-21T06:04:20Z</dcterms:modified>
</cp:coreProperties>
</file>